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58" r:id="rId5"/>
    <p:sldId id="262" r:id="rId6"/>
    <p:sldId id="259" r:id="rId7"/>
    <p:sldId id="260"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316" autoAdjust="0"/>
    <p:restoredTop sz="94660"/>
  </p:normalViewPr>
  <p:slideViewPr>
    <p:cSldViewPr snapToGrid="0">
      <p:cViewPr varScale="1">
        <p:scale>
          <a:sx n="64" d="100"/>
          <a:sy n="64" d="100"/>
        </p:scale>
        <p:origin x="369"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2DA3-33E0-4BEB-A914-81DD97B50A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E8050F-DCB1-4671-BBD0-627F5F1F6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7F825F-80CB-4059-B5EA-37265E9CD61F}"/>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D138F8A8-D98B-42C5-8CF1-23AD8474B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BB5F4-81CD-48C6-810D-C58C6A63BF95}"/>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72026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2F5B-B03E-4303-AD75-CA598893C8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C22CAB-6485-4D85-BABA-C3996ABF11E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6EF73-97D9-458E-9F61-4B15A2408855}"/>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19457648-DD7E-442E-AB0B-5FDA66786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8676B-3AC5-4D07-8637-8B61E9E03331}"/>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1537808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1004A-C07F-4649-BE20-4CAB0FDD3A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EBA95F-8793-4CFD-90B4-D51374222F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C69FF-857C-49C1-8229-9F63214FD158}"/>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708702CB-CADF-474B-8FB7-78AF4CCE0D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4DA29-1D2C-48C3-877E-A46A639FF1A7}"/>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700233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AD04-8B00-4B64-9B20-7651E7A40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1CAB14-B93D-46EB-BAB7-776862A0FD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5B406E-C474-4CE5-B9A9-26CF2B1C3209}"/>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27FBDA67-7011-4317-A6AF-81F554F42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A6AEE-1CF4-4C6E-AE17-A3FD89AA366E}"/>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628838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698D-6C9C-4F6F-88E4-60E3DF8AE4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43A9C4-8422-47C8-B558-7078CCDD1D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A1C9AD-5B5C-4E7A-AD87-979E0C151878}"/>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3A2602B3-99FE-4EEC-8044-334A43B2AE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FB62A-F6E2-40C8-8659-96D7D58B7085}"/>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812441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4BC1-FD3A-44A1-8DF9-A39C6E1847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3DE640-0FC0-4757-BCE9-FDE7438205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EE0A67-5B65-4FBE-BFEC-BBE11CE807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826A51-B1FC-4AC8-AB7B-592E33EEA2EB}"/>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6" name="Footer Placeholder 5">
            <a:extLst>
              <a:ext uri="{FF2B5EF4-FFF2-40B4-BE49-F238E27FC236}">
                <a16:creationId xmlns:a16="http://schemas.microsoft.com/office/drawing/2014/main" id="{C1DC5AFA-87A3-4B80-AB38-41303C81D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913BE-5574-4E44-8DF1-F9DC22BAC1C2}"/>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958679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7206-51AF-4431-98A2-FB94D48E1E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1FD919-1F35-4524-82CF-AB76B12F2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9268F9-57E5-4F73-9608-B423A22F84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49B69A-7901-4192-A126-1818C5F896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1CD0B7-43D7-4747-B497-0FEC27039D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FBCAA3-8C30-4E2D-A14F-C362A97F639C}"/>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8" name="Footer Placeholder 7">
            <a:extLst>
              <a:ext uri="{FF2B5EF4-FFF2-40B4-BE49-F238E27FC236}">
                <a16:creationId xmlns:a16="http://schemas.microsoft.com/office/drawing/2014/main" id="{8BF581E9-062D-4F4A-B86F-5BC83A59C2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D8B970-13D6-4FFC-9D86-4F3BB987751F}"/>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44627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7C97-7156-4B4E-B0AC-82AB916969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0CFCC7-3A4B-4A87-BD58-728EEC6F41D1}"/>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4" name="Footer Placeholder 3">
            <a:extLst>
              <a:ext uri="{FF2B5EF4-FFF2-40B4-BE49-F238E27FC236}">
                <a16:creationId xmlns:a16="http://schemas.microsoft.com/office/drawing/2014/main" id="{B4F879A0-E34F-47D6-8B72-9FAA31496B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604FA1-E9C6-4699-B76B-CFE4CCE0BB00}"/>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3247602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11B93-BFD5-47E8-B760-3897AAA14717}"/>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3" name="Footer Placeholder 2">
            <a:extLst>
              <a:ext uri="{FF2B5EF4-FFF2-40B4-BE49-F238E27FC236}">
                <a16:creationId xmlns:a16="http://schemas.microsoft.com/office/drawing/2014/main" id="{F593E236-DF93-4094-8440-71747E4838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35A92E-47BC-41A3-B546-86E910B32ECE}"/>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1354980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C600-1C0F-4115-AAB5-1BA337ABA9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63DD92-4C8E-47B6-9BD2-9F5ACDEF8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21D4-C472-4C2A-B0AB-25F2ADE48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71EC8E-EA88-4C83-80BD-990F4747866B}"/>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6" name="Footer Placeholder 5">
            <a:extLst>
              <a:ext uri="{FF2B5EF4-FFF2-40B4-BE49-F238E27FC236}">
                <a16:creationId xmlns:a16="http://schemas.microsoft.com/office/drawing/2014/main" id="{E7A2432F-8C2C-4D60-B414-A3F42DCBC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E7C3D4-CB29-4BB5-BE46-C3F9EA25CE71}"/>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316327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1694-9E09-43C6-9A99-9A7DE4544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134C98-EE62-43B7-AACB-63BB672A8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B228C7-DAD7-4E34-8A44-F47D9F882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233941-7044-4CF9-A2EE-53EB22E364FC}"/>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6" name="Footer Placeholder 5">
            <a:extLst>
              <a:ext uri="{FF2B5EF4-FFF2-40B4-BE49-F238E27FC236}">
                <a16:creationId xmlns:a16="http://schemas.microsoft.com/office/drawing/2014/main" id="{01C0EAB2-771A-40F0-8B57-47944FE2C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090BA3-1E1D-465D-8F35-4E8EFA5C474B}"/>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25957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3B523A-2167-4ED2-9DCB-26A46B91D2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1A206-699A-4BA0-8A48-67C98AF76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CA02E8-971F-44C8-A85F-834E25EB6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CBDF55C2-125E-4C88-A540-D01262651D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591F1D-0F14-4228-90B4-659E057A7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8D31B-1515-43EE-8F83-9F2880499BB1}" type="slidenum">
              <a:rPr lang="en-US" smtClean="0"/>
              <a:t>‹#›</a:t>
            </a:fld>
            <a:endParaRPr lang="en-US"/>
          </a:p>
        </p:txBody>
      </p:sp>
    </p:spTree>
    <p:extLst>
      <p:ext uri="{BB962C8B-B14F-4D97-AF65-F5344CB8AC3E}">
        <p14:creationId xmlns:p14="http://schemas.microsoft.com/office/powerpoint/2010/main" val="822188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6.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D3DED1-C4FA-4085-B3D5-99382EBD448B}"/>
              </a:ext>
            </a:extLst>
          </p:cNvPr>
          <p:cNvPicPr>
            <a:picLocks noChangeAspect="1"/>
          </p:cNvPicPr>
          <p:nvPr/>
        </p:nvPicPr>
        <p:blipFill rotWithShape="1">
          <a:blip r:embed="rId2">
            <a:extLst>
              <a:ext uri="{28A0092B-C50C-407E-A947-70E740481C1C}">
                <a14:useLocalDpi xmlns:a14="http://schemas.microsoft.com/office/drawing/2010/main" val="0"/>
              </a:ext>
            </a:extLst>
          </a:blip>
          <a:srcRect l="8530" t="26497" b="28734"/>
          <a:stretch/>
        </p:blipFill>
        <p:spPr>
          <a:xfrm>
            <a:off x="4117614" y="946820"/>
            <a:ext cx="7161577" cy="2628900"/>
          </a:xfrm>
          <a:prstGeom prst="rect">
            <a:avLst/>
          </a:prstGeom>
        </p:spPr>
      </p:pic>
      <p:pic>
        <p:nvPicPr>
          <p:cNvPr id="7" name="Picture 6">
            <a:extLst>
              <a:ext uri="{FF2B5EF4-FFF2-40B4-BE49-F238E27FC236}">
                <a16:creationId xmlns:a16="http://schemas.microsoft.com/office/drawing/2014/main" id="{3CCA5CE3-042C-4ECB-959D-054DA302711A}"/>
              </a:ext>
            </a:extLst>
          </p:cNvPr>
          <p:cNvPicPr>
            <a:picLocks noChangeAspect="1"/>
          </p:cNvPicPr>
          <p:nvPr/>
        </p:nvPicPr>
        <p:blipFill rotWithShape="1">
          <a:blip r:embed="rId3">
            <a:extLst>
              <a:ext uri="{28A0092B-C50C-407E-A947-70E740481C1C}">
                <a14:useLocalDpi xmlns:a14="http://schemas.microsoft.com/office/drawing/2010/main" val="0"/>
              </a:ext>
            </a:extLst>
          </a:blip>
          <a:srcRect l="2015" t="15375" r="3370" b="15076"/>
          <a:stretch/>
        </p:blipFill>
        <p:spPr>
          <a:xfrm>
            <a:off x="11449" y="1723868"/>
            <a:ext cx="2691834" cy="2638269"/>
          </a:xfrm>
          <a:prstGeom prst="rect">
            <a:avLst/>
          </a:prstGeom>
        </p:spPr>
      </p:pic>
      <p:pic>
        <p:nvPicPr>
          <p:cNvPr id="9" name="Picture 8">
            <a:extLst>
              <a:ext uri="{FF2B5EF4-FFF2-40B4-BE49-F238E27FC236}">
                <a16:creationId xmlns:a16="http://schemas.microsoft.com/office/drawing/2014/main" id="{6BD8A1CD-A2A5-4D23-8904-12932AD94B36}"/>
              </a:ext>
            </a:extLst>
          </p:cNvPr>
          <p:cNvPicPr>
            <a:picLocks noChangeAspect="1"/>
          </p:cNvPicPr>
          <p:nvPr/>
        </p:nvPicPr>
        <p:blipFill rotWithShape="1">
          <a:blip r:embed="rId4">
            <a:extLst>
              <a:ext uri="{28A0092B-C50C-407E-A947-70E740481C1C}">
                <a14:useLocalDpi xmlns:a14="http://schemas.microsoft.com/office/drawing/2010/main" val="0"/>
              </a:ext>
            </a:extLst>
          </a:blip>
          <a:srcRect t="16459" r="1936" b="3092"/>
          <a:stretch/>
        </p:blipFill>
        <p:spPr>
          <a:xfrm>
            <a:off x="3056905" y="3575720"/>
            <a:ext cx="4287876" cy="2638269"/>
          </a:xfrm>
          <a:prstGeom prst="rect">
            <a:avLst/>
          </a:prstGeom>
        </p:spPr>
      </p:pic>
      <p:pic>
        <p:nvPicPr>
          <p:cNvPr id="6" name="Picture 5">
            <a:extLst>
              <a:ext uri="{FF2B5EF4-FFF2-40B4-BE49-F238E27FC236}">
                <a16:creationId xmlns:a16="http://schemas.microsoft.com/office/drawing/2014/main" id="{1CA03E59-AF24-404E-BBD6-ED51CC2CEFC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bright="10000" contrast="-8000"/>
                    </a14:imgEffect>
                  </a14:imgLayer>
                </a14:imgProps>
              </a:ext>
              <a:ext uri="{28A0092B-C50C-407E-A947-70E740481C1C}">
                <a14:useLocalDpi xmlns:a14="http://schemas.microsoft.com/office/drawing/2010/main" val="0"/>
              </a:ext>
            </a:extLst>
          </a:blip>
          <a:srcRect l="18000" t="45585" r="27568" b="14335"/>
          <a:stretch/>
        </p:blipFill>
        <p:spPr>
          <a:xfrm>
            <a:off x="8482043" y="3575720"/>
            <a:ext cx="3568340" cy="1970644"/>
          </a:xfrm>
          <a:prstGeom prst="rect">
            <a:avLst/>
          </a:prstGeom>
        </p:spPr>
      </p:pic>
    </p:spTree>
    <p:extLst>
      <p:ext uri="{BB962C8B-B14F-4D97-AF65-F5344CB8AC3E}">
        <p14:creationId xmlns:p14="http://schemas.microsoft.com/office/powerpoint/2010/main" val="71484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8056E-7290-43BB-9611-C0BB1435CD6A}"/>
              </a:ext>
            </a:extLst>
          </p:cNvPr>
          <p:cNvSpPr>
            <a:spLocks noGrp="1"/>
          </p:cNvSpPr>
          <p:nvPr>
            <p:ph idx="1"/>
          </p:nvPr>
        </p:nvSpPr>
        <p:spPr>
          <a:xfrm>
            <a:off x="0" y="551461"/>
            <a:ext cx="7661223" cy="4855110"/>
          </a:xfrm>
        </p:spPr>
        <p:txBody>
          <a:bodyPr>
            <a:normAutofit/>
          </a:bodyPr>
          <a:lstStyle/>
          <a:p>
            <a:pPr marL="514350" indent="-514350">
              <a:buFont typeface="+mj-lt"/>
              <a:buAutoNum type="arabicPeriod"/>
            </a:pPr>
            <a:r>
              <a:rPr lang="en-US" dirty="0"/>
              <a:t>Laser cut acrylic pieces</a:t>
            </a:r>
          </a:p>
          <a:p>
            <a:pPr marL="514350" indent="-514350">
              <a:buFont typeface="+mj-lt"/>
              <a:buAutoNum type="arabicPeriod"/>
            </a:pPr>
            <a:r>
              <a:rPr lang="en-US" dirty="0"/>
              <a:t>Solder socket pins to protoboard</a:t>
            </a:r>
          </a:p>
          <a:p>
            <a:pPr marL="514350" indent="-514350">
              <a:buFont typeface="+mj-lt"/>
              <a:buAutoNum type="arabicPeriod"/>
            </a:pPr>
            <a:r>
              <a:rPr lang="en-US" dirty="0"/>
              <a:t>Wire LED matrix to socket pins</a:t>
            </a:r>
          </a:p>
          <a:p>
            <a:pPr marL="514350" indent="-514350">
              <a:buFont typeface="+mj-lt"/>
              <a:buAutoNum type="arabicPeriod"/>
            </a:pPr>
            <a:r>
              <a:rPr lang="en-US" dirty="0"/>
              <a:t>Cut protoboard to size</a:t>
            </a:r>
          </a:p>
          <a:p>
            <a:pPr marL="514350" indent="-514350">
              <a:buFont typeface="+mj-lt"/>
              <a:buAutoNum type="arabicPeriod"/>
            </a:pPr>
            <a:r>
              <a:rPr lang="en-US" dirty="0"/>
              <a:t>Put LED matrix in acrylic enclosure and glue together</a:t>
            </a:r>
          </a:p>
          <a:p>
            <a:pPr marL="514350" indent="-514350">
              <a:buFont typeface="+mj-lt"/>
              <a:buAutoNum type="arabicPeriod"/>
            </a:pPr>
            <a:r>
              <a:rPr lang="en-US" dirty="0"/>
              <a:t>Sand down the edge of the cube that is closest to the SCL pin to distinguish the orientation that the neuron block should be attached to the base (optional)</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93C6EE35-FD8D-4CDE-A2D8-6AED539A2435}"/>
              </a:ext>
            </a:extLst>
          </p:cNvPr>
          <p:cNvPicPr>
            <a:picLocks noChangeAspect="1"/>
          </p:cNvPicPr>
          <p:nvPr/>
        </p:nvPicPr>
        <p:blipFill rotWithShape="1">
          <a:blip r:embed="rId2">
            <a:extLst>
              <a:ext uri="{28A0092B-C50C-407E-A947-70E740481C1C}">
                <a14:useLocalDpi xmlns:a14="http://schemas.microsoft.com/office/drawing/2010/main" val="0"/>
              </a:ext>
            </a:extLst>
          </a:blip>
          <a:srcRect l="19973" t="42830" r="28734" b="23735"/>
          <a:stretch/>
        </p:blipFill>
        <p:spPr>
          <a:xfrm>
            <a:off x="5726340" y="472029"/>
            <a:ext cx="2638254" cy="2292949"/>
          </a:xfrm>
          <a:prstGeom prst="rect">
            <a:avLst/>
          </a:prstGeom>
        </p:spPr>
      </p:pic>
      <p:pic>
        <p:nvPicPr>
          <p:cNvPr id="17" name="Picture 16">
            <a:extLst>
              <a:ext uri="{FF2B5EF4-FFF2-40B4-BE49-F238E27FC236}">
                <a16:creationId xmlns:a16="http://schemas.microsoft.com/office/drawing/2014/main" id="{3277D428-99F4-4F9F-99C2-5904DA335167}"/>
              </a:ext>
            </a:extLst>
          </p:cNvPr>
          <p:cNvPicPr>
            <a:picLocks noChangeAspect="1"/>
          </p:cNvPicPr>
          <p:nvPr/>
        </p:nvPicPr>
        <p:blipFill rotWithShape="1">
          <a:blip r:embed="rId3">
            <a:extLst>
              <a:ext uri="{28A0092B-C50C-407E-A947-70E740481C1C}">
                <a14:useLocalDpi xmlns:a14="http://schemas.microsoft.com/office/drawing/2010/main" val="0"/>
              </a:ext>
            </a:extLst>
          </a:blip>
          <a:srcRect t="28148" r="15185" b="32445"/>
          <a:stretch/>
        </p:blipFill>
        <p:spPr>
          <a:xfrm>
            <a:off x="4444757" y="4775057"/>
            <a:ext cx="3147787" cy="1950044"/>
          </a:xfrm>
          <a:prstGeom prst="rect">
            <a:avLst/>
          </a:prstGeom>
        </p:spPr>
      </p:pic>
      <p:pic>
        <p:nvPicPr>
          <p:cNvPr id="53" name="Picture 52">
            <a:extLst>
              <a:ext uri="{FF2B5EF4-FFF2-40B4-BE49-F238E27FC236}">
                <a16:creationId xmlns:a16="http://schemas.microsoft.com/office/drawing/2014/main" id="{1E19340A-BE4F-467E-85F2-AB5642AD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899" y="877959"/>
            <a:ext cx="2991757" cy="1668335"/>
          </a:xfrm>
          <a:prstGeom prst="rect">
            <a:avLst/>
          </a:prstGeom>
        </p:spPr>
      </p:pic>
      <p:pic>
        <p:nvPicPr>
          <p:cNvPr id="2" name="Picture 1">
            <a:extLst>
              <a:ext uri="{FF2B5EF4-FFF2-40B4-BE49-F238E27FC236}">
                <a16:creationId xmlns:a16="http://schemas.microsoft.com/office/drawing/2014/main" id="{C8D94102-7015-4B35-858F-39F6A1E9A32A}"/>
              </a:ext>
            </a:extLst>
          </p:cNvPr>
          <p:cNvPicPr>
            <a:picLocks noChangeAspect="1"/>
          </p:cNvPicPr>
          <p:nvPr/>
        </p:nvPicPr>
        <p:blipFill>
          <a:blip r:embed="rId5"/>
          <a:stretch>
            <a:fillRect/>
          </a:stretch>
        </p:blipFill>
        <p:spPr>
          <a:xfrm>
            <a:off x="1925274" y="5055695"/>
            <a:ext cx="2450804" cy="1603387"/>
          </a:xfrm>
          <a:prstGeom prst="rect">
            <a:avLst/>
          </a:prstGeom>
        </p:spPr>
      </p:pic>
      <p:pic>
        <p:nvPicPr>
          <p:cNvPr id="6" name="Picture 5">
            <a:extLst>
              <a:ext uri="{FF2B5EF4-FFF2-40B4-BE49-F238E27FC236}">
                <a16:creationId xmlns:a16="http://schemas.microsoft.com/office/drawing/2014/main" id="{98CA5769-1BF5-41F1-9301-2B7CB699B8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8899" y="2546294"/>
            <a:ext cx="2321251" cy="1883869"/>
          </a:xfrm>
          <a:prstGeom prst="rect">
            <a:avLst/>
          </a:prstGeom>
        </p:spPr>
      </p:pic>
      <p:pic>
        <p:nvPicPr>
          <p:cNvPr id="15" name="Picture 14">
            <a:extLst>
              <a:ext uri="{FF2B5EF4-FFF2-40B4-BE49-F238E27FC236}">
                <a16:creationId xmlns:a16="http://schemas.microsoft.com/office/drawing/2014/main" id="{F7041931-5536-410F-9E8C-11F56A242971}"/>
              </a:ext>
            </a:extLst>
          </p:cNvPr>
          <p:cNvPicPr>
            <a:picLocks noChangeAspect="1"/>
          </p:cNvPicPr>
          <p:nvPr/>
        </p:nvPicPr>
        <p:blipFill rotWithShape="1">
          <a:blip r:embed="rId7">
            <a:extLst>
              <a:ext uri="{28A0092B-C50C-407E-A947-70E740481C1C}">
                <a14:useLocalDpi xmlns:a14="http://schemas.microsoft.com/office/drawing/2010/main" val="0"/>
              </a:ext>
            </a:extLst>
          </a:blip>
          <a:srcRect l="8292" t="2979" r="3167"/>
          <a:stretch/>
        </p:blipFill>
        <p:spPr>
          <a:xfrm>
            <a:off x="7543446" y="4530879"/>
            <a:ext cx="4288399" cy="4791614"/>
          </a:xfrm>
          <a:prstGeom prst="rect">
            <a:avLst/>
          </a:prstGeom>
        </p:spPr>
      </p:pic>
    </p:spTree>
    <p:extLst>
      <p:ext uri="{BB962C8B-B14F-4D97-AF65-F5344CB8AC3E}">
        <p14:creationId xmlns:p14="http://schemas.microsoft.com/office/powerpoint/2010/main" val="400875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6B0D1D38-0777-4042-A951-EA848A2AB6B0}"/>
              </a:ext>
            </a:extLst>
          </p:cNvPr>
          <p:cNvGrpSpPr/>
          <p:nvPr/>
        </p:nvGrpSpPr>
        <p:grpSpPr>
          <a:xfrm>
            <a:off x="1403549" y="457523"/>
            <a:ext cx="6733867" cy="6467171"/>
            <a:chOff x="1403549" y="457523"/>
            <a:chExt cx="6733867" cy="6467171"/>
          </a:xfrm>
        </p:grpSpPr>
        <p:pic>
          <p:nvPicPr>
            <p:cNvPr id="32" name="Picture 31">
              <a:extLst>
                <a:ext uri="{FF2B5EF4-FFF2-40B4-BE49-F238E27FC236}">
                  <a16:creationId xmlns:a16="http://schemas.microsoft.com/office/drawing/2014/main" id="{48E280DF-2023-468D-9B65-FF20E9244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5" y="457523"/>
              <a:ext cx="2759758" cy="1602672"/>
            </a:xfrm>
            <a:prstGeom prst="rect">
              <a:avLst/>
            </a:prstGeom>
          </p:spPr>
        </p:pic>
        <p:pic>
          <p:nvPicPr>
            <p:cNvPr id="42" name="Picture 41">
              <a:extLst>
                <a:ext uri="{FF2B5EF4-FFF2-40B4-BE49-F238E27FC236}">
                  <a16:creationId xmlns:a16="http://schemas.microsoft.com/office/drawing/2014/main" id="{05F5823B-A520-4A59-BF2F-53C8328DFB2B}"/>
                </a:ext>
              </a:extLst>
            </p:cNvPr>
            <p:cNvPicPr>
              <a:picLocks noChangeAspect="1"/>
            </p:cNvPicPr>
            <p:nvPr/>
          </p:nvPicPr>
          <p:blipFill rotWithShape="1">
            <a:blip r:embed="rId3">
              <a:extLst>
                <a:ext uri="{28A0092B-C50C-407E-A947-70E740481C1C}">
                  <a14:useLocalDpi xmlns:a14="http://schemas.microsoft.com/office/drawing/2010/main" val="0"/>
                </a:ext>
              </a:extLst>
            </a:blip>
            <a:srcRect t="4847" b="5466"/>
            <a:stretch/>
          </p:blipFill>
          <p:spPr>
            <a:xfrm>
              <a:off x="1480862" y="539688"/>
              <a:ext cx="2328343" cy="1520507"/>
            </a:xfrm>
            <a:prstGeom prst="rect">
              <a:avLst/>
            </a:prstGeom>
          </p:spPr>
        </p:pic>
        <p:grpSp>
          <p:nvGrpSpPr>
            <p:cNvPr id="27" name="Group 26">
              <a:extLst>
                <a:ext uri="{FF2B5EF4-FFF2-40B4-BE49-F238E27FC236}">
                  <a16:creationId xmlns:a16="http://schemas.microsoft.com/office/drawing/2014/main" id="{1EE26A6D-EA84-46D9-85F0-FFE0865A89B9}"/>
                </a:ext>
              </a:extLst>
            </p:cNvPr>
            <p:cNvGrpSpPr/>
            <p:nvPr/>
          </p:nvGrpSpPr>
          <p:grpSpPr>
            <a:xfrm>
              <a:off x="1403549" y="457523"/>
              <a:ext cx="6733867" cy="6467171"/>
              <a:chOff x="4255930" y="348341"/>
              <a:chExt cx="6733867" cy="6467171"/>
            </a:xfrm>
          </p:grpSpPr>
          <p:pic>
            <p:nvPicPr>
              <p:cNvPr id="4" name="Picture 3">
                <a:extLst>
                  <a:ext uri="{FF2B5EF4-FFF2-40B4-BE49-F238E27FC236}">
                    <a16:creationId xmlns:a16="http://schemas.microsoft.com/office/drawing/2014/main" id="{4F8B320C-0226-41C0-B74F-A9D728492496}"/>
                  </a:ext>
                </a:extLst>
              </p:cNvPr>
              <p:cNvPicPr>
                <a:picLocks noChangeAspect="1"/>
              </p:cNvPicPr>
              <p:nvPr/>
            </p:nvPicPr>
            <p:blipFill rotWithShape="1">
              <a:blip r:embed="rId4">
                <a:extLst>
                  <a:ext uri="{28A0092B-C50C-407E-A947-70E740481C1C}">
                    <a14:useLocalDpi xmlns:a14="http://schemas.microsoft.com/office/drawing/2010/main" val="0"/>
                  </a:ext>
                </a:extLst>
              </a:blip>
              <a:srcRect l="8292" t="2979" r="3167"/>
              <a:stretch/>
            </p:blipFill>
            <p:spPr>
              <a:xfrm>
                <a:off x="4331013" y="2044699"/>
                <a:ext cx="1762758" cy="1969605"/>
              </a:xfrm>
              <a:prstGeom prst="rect">
                <a:avLst/>
              </a:prstGeom>
            </p:spPr>
          </p:pic>
          <p:pic>
            <p:nvPicPr>
              <p:cNvPr id="7" name="Picture 6">
                <a:extLst>
                  <a:ext uri="{FF2B5EF4-FFF2-40B4-BE49-F238E27FC236}">
                    <a16:creationId xmlns:a16="http://schemas.microsoft.com/office/drawing/2014/main" id="{EDFED4ED-BABA-4D12-9F0C-2C9FCB313839}"/>
                  </a:ext>
                </a:extLst>
              </p:cNvPr>
              <p:cNvPicPr>
                <a:picLocks noChangeAspect="1"/>
              </p:cNvPicPr>
              <p:nvPr/>
            </p:nvPicPr>
            <p:blipFill rotWithShape="1">
              <a:blip r:embed="rId5">
                <a:extLst>
                  <a:ext uri="{28A0092B-C50C-407E-A947-70E740481C1C}">
                    <a14:useLocalDpi xmlns:a14="http://schemas.microsoft.com/office/drawing/2010/main" val="0"/>
                  </a:ext>
                </a:extLst>
              </a:blip>
              <a:srcRect t="28148" r="15185" b="32445"/>
              <a:stretch/>
            </p:blipFill>
            <p:spPr>
              <a:xfrm>
                <a:off x="6128666" y="2055375"/>
                <a:ext cx="3162130" cy="1958929"/>
              </a:xfrm>
              <a:prstGeom prst="rect">
                <a:avLst/>
              </a:prstGeom>
            </p:spPr>
          </p:pic>
          <p:pic>
            <p:nvPicPr>
              <p:cNvPr id="8" name="Picture 7">
                <a:extLst>
                  <a:ext uri="{FF2B5EF4-FFF2-40B4-BE49-F238E27FC236}">
                    <a16:creationId xmlns:a16="http://schemas.microsoft.com/office/drawing/2014/main" id="{A62D4463-18D3-47E7-9FD9-8BFDF541B548}"/>
                  </a:ext>
                </a:extLst>
              </p:cNvPr>
              <p:cNvPicPr>
                <a:picLocks noChangeAspect="1"/>
              </p:cNvPicPr>
              <p:nvPr/>
            </p:nvPicPr>
            <p:blipFill rotWithShape="1">
              <a:blip r:embed="rId6">
                <a:extLst>
                  <a:ext uri="{28A0092B-C50C-407E-A947-70E740481C1C}">
                    <a14:useLocalDpi xmlns:a14="http://schemas.microsoft.com/office/drawing/2010/main" val="0"/>
                  </a:ext>
                </a:extLst>
              </a:blip>
              <a:srcRect l="19974" t="42830" r="34798" b="25853"/>
              <a:stretch/>
            </p:blipFill>
            <p:spPr>
              <a:xfrm>
                <a:off x="9298852" y="415408"/>
                <a:ext cx="1663306" cy="1535605"/>
              </a:xfrm>
              <a:prstGeom prst="rect">
                <a:avLst/>
              </a:prstGeom>
            </p:spPr>
          </p:pic>
          <p:sp>
            <p:nvSpPr>
              <p:cNvPr id="10" name="TextBox 9">
                <a:extLst>
                  <a:ext uri="{FF2B5EF4-FFF2-40B4-BE49-F238E27FC236}">
                    <a16:creationId xmlns:a16="http://schemas.microsoft.com/office/drawing/2014/main" id="{DAD51842-16AF-4797-B403-978E5F93D1F7}"/>
                  </a:ext>
                </a:extLst>
              </p:cNvPr>
              <p:cNvSpPr txBox="1"/>
              <p:nvPr/>
            </p:nvSpPr>
            <p:spPr>
              <a:xfrm>
                <a:off x="4255930" y="3983968"/>
                <a:ext cx="6733867" cy="283154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 Laser cut the acrylic components with patterns provided in Appendix B. </a:t>
                </a:r>
              </a:p>
              <a:p>
                <a:r>
                  <a:rPr lang="en-US" sz="1600" dirty="0">
                    <a:latin typeface="Times New Roman" panose="02020603050405020304" pitchFamily="18" charset="0"/>
                    <a:cs typeface="Times New Roman" panose="02020603050405020304" pitchFamily="18" charset="0"/>
                  </a:rPr>
                  <a:t>2. Cut protoboard to size and solder socket pins to protoboard in configuration shown in Fig. 2A.</a:t>
                </a:r>
              </a:p>
              <a:p>
                <a:r>
                  <a:rPr lang="en-US" sz="1600" dirty="0">
                    <a:latin typeface="Times New Roman" panose="02020603050405020304" pitchFamily="18" charset="0"/>
                    <a:cs typeface="Times New Roman" panose="02020603050405020304" pitchFamily="18" charset="0"/>
                  </a:rPr>
                  <a:t>3. Wire LED matrix to socket pins and protoboard according to Fig. 2B. The completed step is show in Fig. 2C. </a:t>
                </a:r>
              </a:p>
              <a:p>
                <a:r>
                  <a:rPr lang="en-US" sz="1600" dirty="0">
                    <a:latin typeface="Times New Roman" panose="02020603050405020304" pitchFamily="18" charset="0"/>
                    <a:cs typeface="Times New Roman" panose="02020603050405020304" pitchFamily="18" charset="0"/>
                  </a:rPr>
                  <a:t>4. Apply adhesive and press together the acrylic components, protoboard, and LED matrix to complete the assembly of the neuron block. An exploded view is provided in Fig. 2D (wires not shown) [15]. Fig. 2E shows the completed neuron blocks.</a:t>
                </a:r>
              </a:p>
              <a:p>
                <a:endParaRPr lang="en-US" sz="1600" dirty="0">
                  <a:latin typeface="Times New Roman" panose="02020603050405020304" pitchFamily="18" charset="0"/>
                  <a:cs typeface="Times New Roman" panose="02020603050405020304" pitchFamily="18" charset="0"/>
                </a:endParaRPr>
              </a:p>
              <a:p>
                <a:endParaRPr lang="en-US" dirty="0"/>
              </a:p>
            </p:txBody>
          </p:sp>
          <p:grpSp>
            <p:nvGrpSpPr>
              <p:cNvPr id="13" name="Group 12">
                <a:extLst>
                  <a:ext uri="{FF2B5EF4-FFF2-40B4-BE49-F238E27FC236}">
                    <a16:creationId xmlns:a16="http://schemas.microsoft.com/office/drawing/2014/main" id="{77002F33-D150-44EE-8A02-19AB61AFFBE9}"/>
                  </a:ext>
                </a:extLst>
              </p:cNvPr>
              <p:cNvGrpSpPr/>
              <p:nvPr/>
            </p:nvGrpSpPr>
            <p:grpSpPr>
              <a:xfrm>
                <a:off x="4333243" y="354567"/>
                <a:ext cx="229204" cy="369332"/>
                <a:chOff x="4067837" y="353369"/>
                <a:chExt cx="229204" cy="369332"/>
              </a:xfrm>
            </p:grpSpPr>
            <p:sp>
              <p:nvSpPr>
                <p:cNvPr id="12" name="Rectangle 11">
                  <a:extLst>
                    <a:ext uri="{FF2B5EF4-FFF2-40B4-BE49-F238E27FC236}">
                      <a16:creationId xmlns:a16="http://schemas.microsoft.com/office/drawing/2014/main" id="{222910B8-00FC-45E7-9BDF-388EA8C10396}"/>
                    </a:ext>
                  </a:extLst>
                </p:cNvPr>
                <p:cNvSpPr/>
                <p:nvPr/>
              </p:nvSpPr>
              <p:spPr>
                <a:xfrm>
                  <a:off x="4067838" y="423862"/>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5292D8-57BE-4FD9-A0B5-34A153B59133}"/>
                    </a:ext>
                  </a:extLst>
                </p:cNvPr>
                <p:cNvSpPr txBox="1"/>
                <p:nvPr/>
              </p:nvSpPr>
              <p:spPr>
                <a:xfrm>
                  <a:off x="4067837" y="353369"/>
                  <a:ext cx="229203" cy="369332"/>
                </a:xfrm>
                <a:prstGeom prst="rect">
                  <a:avLst/>
                </a:prstGeom>
                <a:noFill/>
              </p:spPr>
              <p:txBody>
                <a:bodyPr wrap="square" rtlCol="0">
                  <a:spAutoFit/>
                </a:bodyPr>
                <a:lstStyle/>
                <a:p>
                  <a:pPr algn="ctr"/>
                  <a:r>
                    <a:rPr lang="en-US" dirty="0"/>
                    <a:t>A</a:t>
                  </a:r>
                </a:p>
              </p:txBody>
            </p:sp>
          </p:grpSp>
          <p:grpSp>
            <p:nvGrpSpPr>
              <p:cNvPr id="14" name="Group 13">
                <a:extLst>
                  <a:ext uri="{FF2B5EF4-FFF2-40B4-BE49-F238E27FC236}">
                    <a16:creationId xmlns:a16="http://schemas.microsoft.com/office/drawing/2014/main" id="{6F90A2D4-D642-4A80-83B2-042D0286D46F}"/>
                  </a:ext>
                </a:extLst>
              </p:cNvPr>
              <p:cNvGrpSpPr/>
              <p:nvPr/>
            </p:nvGrpSpPr>
            <p:grpSpPr>
              <a:xfrm>
                <a:off x="6705403" y="348341"/>
                <a:ext cx="229203" cy="369332"/>
                <a:chOff x="4015536" y="321095"/>
                <a:chExt cx="229203" cy="369332"/>
              </a:xfrm>
            </p:grpSpPr>
            <p:sp>
              <p:nvSpPr>
                <p:cNvPr id="15" name="Rectangle 14">
                  <a:extLst>
                    <a:ext uri="{FF2B5EF4-FFF2-40B4-BE49-F238E27FC236}">
                      <a16:creationId xmlns:a16="http://schemas.microsoft.com/office/drawing/2014/main" id="{99CF79D7-4841-42BB-9283-4579D37F9C2D}"/>
                    </a:ext>
                  </a:extLst>
                </p:cNvPr>
                <p:cNvSpPr/>
                <p:nvPr/>
              </p:nvSpPr>
              <p:spPr>
                <a:xfrm>
                  <a:off x="4015536" y="388162"/>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C94E672-F27E-440F-92DD-88602D680BBF}"/>
                    </a:ext>
                  </a:extLst>
                </p:cNvPr>
                <p:cNvSpPr txBox="1"/>
                <p:nvPr/>
              </p:nvSpPr>
              <p:spPr>
                <a:xfrm>
                  <a:off x="4015536" y="321095"/>
                  <a:ext cx="229203" cy="369332"/>
                </a:xfrm>
                <a:prstGeom prst="rect">
                  <a:avLst/>
                </a:prstGeom>
                <a:noFill/>
              </p:spPr>
              <p:txBody>
                <a:bodyPr wrap="square" rtlCol="0">
                  <a:spAutoFit/>
                </a:bodyPr>
                <a:lstStyle/>
                <a:p>
                  <a:pPr algn="ctr"/>
                  <a:r>
                    <a:rPr lang="en-US" dirty="0"/>
                    <a:t>B</a:t>
                  </a:r>
                </a:p>
              </p:txBody>
            </p:sp>
          </p:grpSp>
          <p:grpSp>
            <p:nvGrpSpPr>
              <p:cNvPr id="17" name="Group 16">
                <a:extLst>
                  <a:ext uri="{FF2B5EF4-FFF2-40B4-BE49-F238E27FC236}">
                    <a16:creationId xmlns:a16="http://schemas.microsoft.com/office/drawing/2014/main" id="{A2C84307-FF6B-4609-885A-86158E0A1AB2}"/>
                  </a:ext>
                </a:extLst>
              </p:cNvPr>
              <p:cNvGrpSpPr/>
              <p:nvPr/>
            </p:nvGrpSpPr>
            <p:grpSpPr>
              <a:xfrm>
                <a:off x="9298852" y="357214"/>
                <a:ext cx="229203" cy="369332"/>
                <a:chOff x="3777417" y="432845"/>
                <a:chExt cx="229203" cy="373916"/>
              </a:xfrm>
            </p:grpSpPr>
            <p:sp>
              <p:nvSpPr>
                <p:cNvPr id="18" name="Rectangle 17">
                  <a:extLst>
                    <a:ext uri="{FF2B5EF4-FFF2-40B4-BE49-F238E27FC236}">
                      <a16:creationId xmlns:a16="http://schemas.microsoft.com/office/drawing/2014/main" id="{71B65179-26C3-4992-BE41-950FD0C65B17}"/>
                    </a:ext>
                  </a:extLst>
                </p:cNvPr>
                <p:cNvSpPr/>
                <p:nvPr/>
              </p:nvSpPr>
              <p:spPr>
                <a:xfrm>
                  <a:off x="3777417" y="495978"/>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A115C6C-85F9-49B4-B7E9-9D2211EE2994}"/>
                    </a:ext>
                  </a:extLst>
                </p:cNvPr>
                <p:cNvSpPr txBox="1"/>
                <p:nvPr/>
              </p:nvSpPr>
              <p:spPr>
                <a:xfrm>
                  <a:off x="3777417" y="432845"/>
                  <a:ext cx="229203" cy="373916"/>
                </a:xfrm>
                <a:prstGeom prst="rect">
                  <a:avLst/>
                </a:prstGeom>
                <a:noFill/>
              </p:spPr>
              <p:txBody>
                <a:bodyPr wrap="square" rtlCol="0">
                  <a:spAutoFit/>
                </a:bodyPr>
                <a:lstStyle/>
                <a:p>
                  <a:pPr algn="ctr"/>
                  <a:r>
                    <a:rPr lang="en-US" dirty="0"/>
                    <a:t>C</a:t>
                  </a:r>
                </a:p>
              </p:txBody>
            </p:sp>
          </p:grpSp>
          <p:sp>
            <p:nvSpPr>
              <p:cNvPr id="20" name="Rectangle 19">
                <a:extLst>
                  <a:ext uri="{FF2B5EF4-FFF2-40B4-BE49-F238E27FC236}">
                    <a16:creationId xmlns:a16="http://schemas.microsoft.com/office/drawing/2014/main" id="{5A012C36-A607-49ED-8673-F44767CE3B05}"/>
                  </a:ext>
                </a:extLst>
              </p:cNvPr>
              <p:cNvSpPr/>
              <p:nvPr/>
            </p:nvSpPr>
            <p:spPr>
              <a:xfrm>
                <a:off x="9903217" y="672710"/>
                <a:ext cx="280988" cy="175014"/>
              </a:xfrm>
              <a:prstGeom prst="rect">
                <a:avLst/>
              </a:prstGeom>
              <a:solidFill>
                <a:srgbClr val="FDF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97430CE-6917-4867-B356-89FA93526B48}"/>
                  </a:ext>
                </a:extLst>
              </p:cNvPr>
              <p:cNvGrpSpPr/>
              <p:nvPr/>
            </p:nvGrpSpPr>
            <p:grpSpPr>
              <a:xfrm>
                <a:off x="4316865" y="1983858"/>
                <a:ext cx="238401" cy="369332"/>
                <a:chOff x="4049142" y="214162"/>
                <a:chExt cx="238401" cy="369332"/>
              </a:xfrm>
            </p:grpSpPr>
            <p:sp>
              <p:nvSpPr>
                <p:cNvPr id="22" name="Rectangle 21">
                  <a:extLst>
                    <a:ext uri="{FF2B5EF4-FFF2-40B4-BE49-F238E27FC236}">
                      <a16:creationId xmlns:a16="http://schemas.microsoft.com/office/drawing/2014/main" id="{0A521F8C-7250-4A9C-90C5-8330DA0276E2}"/>
                    </a:ext>
                  </a:extLst>
                </p:cNvPr>
                <p:cNvSpPr/>
                <p:nvPr/>
              </p:nvSpPr>
              <p:spPr>
                <a:xfrm>
                  <a:off x="4058340" y="275003"/>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0BD3BF9-1C37-4E0F-BB29-0EC400830DA5}"/>
                    </a:ext>
                  </a:extLst>
                </p:cNvPr>
                <p:cNvSpPr txBox="1"/>
                <p:nvPr/>
              </p:nvSpPr>
              <p:spPr>
                <a:xfrm>
                  <a:off x="4049142" y="214162"/>
                  <a:ext cx="229203" cy="369332"/>
                </a:xfrm>
                <a:prstGeom prst="rect">
                  <a:avLst/>
                </a:prstGeom>
                <a:noFill/>
              </p:spPr>
              <p:txBody>
                <a:bodyPr wrap="square" rtlCol="0">
                  <a:spAutoFit/>
                </a:bodyPr>
                <a:lstStyle/>
                <a:p>
                  <a:pPr algn="ctr"/>
                  <a:r>
                    <a:rPr lang="en-US" dirty="0"/>
                    <a:t>D</a:t>
                  </a:r>
                </a:p>
              </p:txBody>
            </p:sp>
          </p:grpSp>
          <p:grpSp>
            <p:nvGrpSpPr>
              <p:cNvPr id="24" name="Group 23">
                <a:extLst>
                  <a:ext uri="{FF2B5EF4-FFF2-40B4-BE49-F238E27FC236}">
                    <a16:creationId xmlns:a16="http://schemas.microsoft.com/office/drawing/2014/main" id="{C0C6E0E0-9BFD-45EA-9977-90A189898647}"/>
                  </a:ext>
                </a:extLst>
              </p:cNvPr>
              <p:cNvGrpSpPr/>
              <p:nvPr/>
            </p:nvGrpSpPr>
            <p:grpSpPr>
              <a:xfrm>
                <a:off x="6128666" y="1983503"/>
                <a:ext cx="229203" cy="369332"/>
                <a:chOff x="4021457" y="204155"/>
                <a:chExt cx="229203" cy="369332"/>
              </a:xfrm>
            </p:grpSpPr>
            <p:sp>
              <p:nvSpPr>
                <p:cNvPr id="25" name="Rectangle 24">
                  <a:extLst>
                    <a:ext uri="{FF2B5EF4-FFF2-40B4-BE49-F238E27FC236}">
                      <a16:creationId xmlns:a16="http://schemas.microsoft.com/office/drawing/2014/main" id="{E903F79B-2F5A-4C29-A346-A973F4DD0E36}"/>
                    </a:ext>
                  </a:extLst>
                </p:cNvPr>
                <p:cNvSpPr/>
                <p:nvPr/>
              </p:nvSpPr>
              <p:spPr>
                <a:xfrm>
                  <a:off x="4021457" y="276027"/>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579D6E-086D-4BB6-B4F5-374B5ADD7053}"/>
                    </a:ext>
                  </a:extLst>
                </p:cNvPr>
                <p:cNvSpPr txBox="1"/>
                <p:nvPr/>
              </p:nvSpPr>
              <p:spPr>
                <a:xfrm>
                  <a:off x="4021457" y="204155"/>
                  <a:ext cx="229203" cy="369332"/>
                </a:xfrm>
                <a:prstGeom prst="rect">
                  <a:avLst/>
                </a:prstGeom>
                <a:noFill/>
              </p:spPr>
              <p:txBody>
                <a:bodyPr wrap="square" rtlCol="0">
                  <a:spAutoFit/>
                </a:bodyPr>
                <a:lstStyle/>
                <a:p>
                  <a:pPr algn="ctr"/>
                  <a:r>
                    <a:rPr lang="en-US" dirty="0"/>
                    <a:t>E</a:t>
                  </a:r>
                </a:p>
              </p:txBody>
            </p:sp>
          </p:grpSp>
        </p:grpSp>
      </p:grpSp>
    </p:spTree>
    <p:extLst>
      <p:ext uri="{BB962C8B-B14F-4D97-AF65-F5344CB8AC3E}">
        <p14:creationId xmlns:p14="http://schemas.microsoft.com/office/powerpoint/2010/main" val="209252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2207-AA8C-42B1-A3BE-204568FF362E}"/>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1EFC1B1F-32A1-4AE7-A380-CD1C7C30B510}"/>
              </a:ext>
            </a:extLst>
          </p:cNvPr>
          <p:cNvSpPr>
            <a:spLocks noGrp="1"/>
          </p:cNvSpPr>
          <p:nvPr>
            <p:ph idx="1"/>
          </p:nvPr>
        </p:nvSpPr>
        <p:spPr>
          <a:xfrm>
            <a:off x="122582" y="1539378"/>
            <a:ext cx="9331518" cy="5107912"/>
          </a:xfrm>
        </p:spPr>
        <p:txBody>
          <a:bodyPr>
            <a:normAutofit fontScale="85000" lnSpcReduction="20000"/>
          </a:bodyPr>
          <a:lstStyle/>
          <a:p>
            <a:pPr marL="514350" indent="-514350">
              <a:buFont typeface="+mj-lt"/>
              <a:buAutoNum type="arabicPeriod"/>
            </a:pPr>
            <a:r>
              <a:rPr lang="en-US" dirty="0"/>
              <a:t>Laser cut acrylic components with patterns provided in Appendix B. </a:t>
            </a:r>
          </a:p>
          <a:p>
            <a:pPr marL="514350" indent="-514350">
              <a:buFont typeface="+mj-lt"/>
              <a:buAutoNum type="arabicPeriod"/>
            </a:pPr>
            <a:r>
              <a:rPr lang="en-US" dirty="0"/>
              <a:t>Solder pogo pins to protoboard as shown in Fig. 3A after confirming the locations of the pogo pins allow the neuron blocks’ socket pins to be inserted. </a:t>
            </a:r>
          </a:p>
          <a:p>
            <a:pPr marL="514350" indent="-514350">
              <a:buFont typeface="+mj-lt"/>
              <a:buAutoNum type="arabicPeriod"/>
            </a:pPr>
            <a:r>
              <a:rPr lang="en-US" dirty="0"/>
              <a:t>Solder a wire to one end of each pogo pin and the wire connect to the appropriate pin of the microcontroller. The completed step is shown in Fig. 3B. Fig. 3C shows how the LED matrix display and the socket pins of the neuron block fit onto the pogo pins.</a:t>
            </a:r>
          </a:p>
          <a:p>
            <a:pPr marL="514350" indent="-514350">
              <a:buFont typeface="+mj-lt"/>
              <a:buAutoNum type="arabicPeriod"/>
            </a:pPr>
            <a:r>
              <a:rPr lang="en-US" dirty="0"/>
              <a:t>Wire the microcontroller and Raspberry Pi according to Fig. 3D and Fig. 3E.</a:t>
            </a:r>
          </a:p>
          <a:p>
            <a:pPr marL="514350" indent="-514350">
              <a:buFont typeface="+mj-lt"/>
              <a:buAutoNum type="arabicPeriod"/>
            </a:pPr>
            <a:r>
              <a:rPr lang="en-US" dirty="0"/>
              <a:t>Assemble the base by applying adhesive to the acrylic components and the protoboards. Place the Raspberry Pi and microcontroller inside the base before completing the assembly. An exploded view of the assembly can be found in Fig. 3F (wires not shown). </a:t>
            </a:r>
          </a:p>
          <a:p>
            <a:pPr marL="514350" indent="-514350">
              <a:buFont typeface="+mj-lt"/>
              <a:buAutoNum type="arabicPeriod"/>
            </a:pPr>
            <a:r>
              <a:rPr lang="en-US" dirty="0"/>
              <a:t>(Optional) Adhere the LED strip to the perimeter of the base. Fig. 3G shows the completed base after this step. </a:t>
            </a:r>
          </a:p>
        </p:txBody>
      </p:sp>
      <p:pic>
        <p:nvPicPr>
          <p:cNvPr id="6" name="Picture 5">
            <a:extLst>
              <a:ext uri="{FF2B5EF4-FFF2-40B4-BE49-F238E27FC236}">
                <a16:creationId xmlns:a16="http://schemas.microsoft.com/office/drawing/2014/main" id="{CC0C4C51-2B11-4DDE-824E-7EA10A6669E8}"/>
              </a:ext>
            </a:extLst>
          </p:cNvPr>
          <p:cNvPicPr>
            <a:picLocks noChangeAspect="1"/>
          </p:cNvPicPr>
          <p:nvPr/>
        </p:nvPicPr>
        <p:blipFill rotWithShape="1">
          <a:blip r:embed="rId2">
            <a:extLst>
              <a:ext uri="{28A0092B-C50C-407E-A947-70E740481C1C}">
                <a14:useLocalDpi xmlns:a14="http://schemas.microsoft.com/office/drawing/2010/main" val="0"/>
              </a:ext>
            </a:extLst>
          </a:blip>
          <a:srcRect l="25231" t="31897" r="32483" b="34752"/>
          <a:stretch/>
        </p:blipFill>
        <p:spPr>
          <a:xfrm>
            <a:off x="9001470" y="2099034"/>
            <a:ext cx="2906973" cy="3057098"/>
          </a:xfrm>
          <a:prstGeom prst="rect">
            <a:avLst/>
          </a:prstGeom>
        </p:spPr>
      </p:pic>
    </p:spTree>
    <p:extLst>
      <p:ext uri="{BB962C8B-B14F-4D97-AF65-F5344CB8AC3E}">
        <p14:creationId xmlns:p14="http://schemas.microsoft.com/office/powerpoint/2010/main" val="1994429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07329FF-535B-424E-A5D4-A3A1FC1637DC}"/>
              </a:ext>
            </a:extLst>
          </p:cNvPr>
          <p:cNvGrpSpPr/>
          <p:nvPr/>
        </p:nvGrpSpPr>
        <p:grpSpPr>
          <a:xfrm>
            <a:off x="198543" y="112091"/>
            <a:ext cx="5498853" cy="9474043"/>
            <a:chOff x="198543" y="112091"/>
            <a:chExt cx="5498853" cy="9474043"/>
          </a:xfrm>
        </p:grpSpPr>
        <p:sp>
          <p:nvSpPr>
            <p:cNvPr id="32" name="TextBox 31">
              <a:extLst>
                <a:ext uri="{FF2B5EF4-FFF2-40B4-BE49-F238E27FC236}">
                  <a16:creationId xmlns:a16="http://schemas.microsoft.com/office/drawing/2014/main" id="{BEB44B45-3865-479B-A0AD-C28110F777C3}"/>
                </a:ext>
              </a:extLst>
            </p:cNvPr>
            <p:cNvSpPr txBox="1"/>
            <p:nvPr/>
          </p:nvSpPr>
          <p:spPr>
            <a:xfrm>
              <a:off x="198543" y="4046156"/>
              <a:ext cx="5498853" cy="553997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 Laser cut acrylic components with patterns provided in Appendix B. </a:t>
              </a:r>
            </a:p>
            <a:p>
              <a:r>
                <a:rPr lang="en-US" sz="1600" dirty="0">
                  <a:latin typeface="Times New Roman" panose="02020603050405020304" pitchFamily="18" charset="0"/>
                  <a:cs typeface="Times New Roman" panose="02020603050405020304" pitchFamily="18" charset="0"/>
                </a:rPr>
                <a:t>2. Solder pogo pins to protoboard as shown in Fig. 3A after confirming the locations of the pogo pins allow the neuron blocks’ socket pins to be inserted. </a:t>
              </a:r>
            </a:p>
            <a:p>
              <a:r>
                <a:rPr lang="en-US" sz="1600" dirty="0">
                  <a:latin typeface="Times New Roman" panose="02020603050405020304" pitchFamily="18" charset="0"/>
                  <a:cs typeface="Times New Roman" panose="02020603050405020304" pitchFamily="18" charset="0"/>
                </a:rPr>
                <a:t>3. Solder a wire to one end of each pogo pin and connect the wire to the appropriate pin of the microcontroller. The completed step is shown in Fig. 3B. Fig. 3C shows how the LED matrix display and the socket pins of the neuron block fit onto the pogo pins.</a:t>
              </a:r>
            </a:p>
            <a:p>
              <a:r>
                <a:rPr lang="en-US" sz="1600" dirty="0">
                  <a:latin typeface="Times New Roman" panose="02020603050405020304" pitchFamily="18" charset="0"/>
                  <a:cs typeface="Times New Roman" panose="02020603050405020304" pitchFamily="18" charset="0"/>
                </a:rPr>
                <a:t>4. Wire the microcontroller and Raspberry Pi according to Fig. 3D and Fig. 3E.</a:t>
              </a:r>
            </a:p>
            <a:p>
              <a:r>
                <a:rPr lang="en-US" sz="1600" dirty="0">
                  <a:latin typeface="Times New Roman" panose="02020603050405020304" pitchFamily="18" charset="0"/>
                  <a:cs typeface="Times New Roman" panose="02020603050405020304" pitchFamily="18" charset="0"/>
                </a:rPr>
                <a:t>5. Assemble the base by applying adhesive to the acrylic components and the protoboards. Acrylic supports may be placed between the layers for additional stability if desired. Place the Raspberry Pi and microcontroller inside the base before completing the assembly. An exploded view of the assembly can be found in Fig. 3F (wires not shown) [16, 17]. </a:t>
              </a:r>
            </a:p>
            <a:p>
              <a:r>
                <a:rPr lang="en-US" sz="1600" dirty="0">
                  <a:latin typeface="Times New Roman" panose="02020603050405020304" pitchFamily="18" charset="0"/>
                  <a:cs typeface="Times New Roman" panose="02020603050405020304" pitchFamily="18" charset="0"/>
                </a:rPr>
                <a:t>6. Connect the HDMI display to the </a:t>
              </a:r>
              <a:r>
                <a:rPr lang="en-US" sz="1600" dirty="0" err="1">
                  <a:latin typeface="Times New Roman" panose="02020603050405020304" pitchFamily="18" charset="0"/>
                  <a:cs typeface="Times New Roman" panose="02020603050405020304" pitchFamily="18" charset="0"/>
                </a:rPr>
                <a:t>Rasberry</a:t>
              </a:r>
              <a:r>
                <a:rPr lang="en-US" sz="1600" dirty="0">
                  <a:latin typeface="Times New Roman" panose="02020603050405020304" pitchFamily="18" charset="0"/>
                  <a:cs typeface="Times New Roman" panose="02020603050405020304" pitchFamily="18" charset="0"/>
                </a:rPr>
                <a:t> Pi.</a:t>
              </a:r>
            </a:p>
            <a:p>
              <a:r>
                <a:rPr lang="en-US" sz="1600" dirty="0">
                  <a:latin typeface="Times New Roman" panose="02020603050405020304" pitchFamily="18" charset="0"/>
                  <a:cs typeface="Times New Roman" panose="02020603050405020304" pitchFamily="18" charset="0"/>
                </a:rPr>
                <a:t>7. Adhere the LED strip to the perimeter of the base. (Optional) Fig. 3G and Fig. 3H shows the completed base after this step. </a:t>
              </a:r>
            </a:p>
            <a:p>
              <a:endParaRPr lang="en-US" dirty="0"/>
            </a:p>
          </p:txBody>
        </p:sp>
        <p:grpSp>
          <p:nvGrpSpPr>
            <p:cNvPr id="45" name="Group 44">
              <a:extLst>
                <a:ext uri="{FF2B5EF4-FFF2-40B4-BE49-F238E27FC236}">
                  <a16:creationId xmlns:a16="http://schemas.microsoft.com/office/drawing/2014/main" id="{DEB00973-51BD-4645-BBF3-0A5E34CEF65C}"/>
                </a:ext>
              </a:extLst>
            </p:cNvPr>
            <p:cNvGrpSpPr/>
            <p:nvPr/>
          </p:nvGrpSpPr>
          <p:grpSpPr>
            <a:xfrm>
              <a:off x="264315" y="112091"/>
              <a:ext cx="5433081" cy="3894847"/>
              <a:chOff x="264315" y="112091"/>
              <a:chExt cx="5433081" cy="3894847"/>
            </a:xfrm>
          </p:grpSpPr>
          <p:pic>
            <p:nvPicPr>
              <p:cNvPr id="5" name="Picture 4">
                <a:extLst>
                  <a:ext uri="{FF2B5EF4-FFF2-40B4-BE49-F238E27FC236}">
                    <a16:creationId xmlns:a16="http://schemas.microsoft.com/office/drawing/2014/main" id="{322DDDF0-CBF6-453B-BA10-67810C973401}"/>
                  </a:ext>
                </a:extLst>
              </p:cNvPr>
              <p:cNvPicPr>
                <a:picLocks noChangeAspect="1"/>
              </p:cNvPicPr>
              <p:nvPr/>
            </p:nvPicPr>
            <p:blipFill rotWithShape="1">
              <a:blip r:embed="rId2">
                <a:extLst>
                  <a:ext uri="{28A0092B-C50C-407E-A947-70E740481C1C}">
                    <a14:useLocalDpi xmlns:a14="http://schemas.microsoft.com/office/drawing/2010/main" val="0"/>
                  </a:ext>
                </a:extLst>
              </a:blip>
              <a:srcRect l="2585" t="4130" r="2796"/>
              <a:stretch/>
            </p:blipFill>
            <p:spPr>
              <a:xfrm>
                <a:off x="314936" y="1601686"/>
                <a:ext cx="2239089" cy="2405252"/>
              </a:xfrm>
              <a:prstGeom prst="rect">
                <a:avLst/>
              </a:prstGeom>
            </p:spPr>
          </p:pic>
          <p:pic>
            <p:nvPicPr>
              <p:cNvPr id="6" name="Picture 5">
                <a:extLst>
                  <a:ext uri="{FF2B5EF4-FFF2-40B4-BE49-F238E27FC236}">
                    <a16:creationId xmlns:a16="http://schemas.microsoft.com/office/drawing/2014/main" id="{FEEC82B4-A446-4CF7-813B-283FCBC86F60}"/>
                  </a:ext>
                </a:extLst>
              </p:cNvPr>
              <p:cNvPicPr>
                <a:picLocks noChangeAspect="1"/>
              </p:cNvPicPr>
              <p:nvPr/>
            </p:nvPicPr>
            <p:blipFill rotWithShape="1">
              <a:blip r:embed="rId3">
                <a:extLst>
                  <a:ext uri="{28A0092B-C50C-407E-A947-70E740481C1C}">
                    <a14:useLocalDpi xmlns:a14="http://schemas.microsoft.com/office/drawing/2010/main" val="0"/>
                  </a:ext>
                </a:extLst>
              </a:blip>
              <a:srcRect l="37242" t="42565" r="30063" b="43087"/>
              <a:stretch/>
            </p:blipFill>
            <p:spPr>
              <a:xfrm>
                <a:off x="1888761" y="174390"/>
                <a:ext cx="2342258" cy="1370454"/>
              </a:xfrm>
              <a:prstGeom prst="rect">
                <a:avLst/>
              </a:prstGeom>
            </p:spPr>
          </p:pic>
          <p:pic>
            <p:nvPicPr>
              <p:cNvPr id="9" name="Picture 8">
                <a:extLst>
                  <a:ext uri="{FF2B5EF4-FFF2-40B4-BE49-F238E27FC236}">
                    <a16:creationId xmlns:a16="http://schemas.microsoft.com/office/drawing/2014/main" id="{37BD85DF-E728-4E17-A00F-5B51A36050EC}"/>
                  </a:ext>
                </a:extLst>
              </p:cNvPr>
              <p:cNvPicPr>
                <a:picLocks noChangeAspect="1"/>
              </p:cNvPicPr>
              <p:nvPr/>
            </p:nvPicPr>
            <p:blipFill rotWithShape="1">
              <a:blip r:embed="rId4">
                <a:extLst>
                  <a:ext uri="{28A0092B-C50C-407E-A947-70E740481C1C}">
                    <a14:useLocalDpi xmlns:a14="http://schemas.microsoft.com/office/drawing/2010/main" val="0"/>
                  </a:ext>
                </a:extLst>
              </a:blip>
              <a:srcRect t="19356" b="28142"/>
              <a:stretch/>
            </p:blipFill>
            <p:spPr>
              <a:xfrm>
                <a:off x="2629464" y="2798888"/>
                <a:ext cx="3067932" cy="1208050"/>
              </a:xfrm>
              <a:prstGeom prst="rect">
                <a:avLst/>
              </a:prstGeom>
            </p:spPr>
          </p:pic>
          <p:pic>
            <p:nvPicPr>
              <p:cNvPr id="10" name="Picture 9">
                <a:extLst>
                  <a:ext uri="{FF2B5EF4-FFF2-40B4-BE49-F238E27FC236}">
                    <a16:creationId xmlns:a16="http://schemas.microsoft.com/office/drawing/2014/main" id="{8AD422FA-F839-494D-B292-4211863CA49C}"/>
                  </a:ext>
                </a:extLst>
              </p:cNvPr>
              <p:cNvPicPr>
                <a:picLocks noChangeAspect="1"/>
              </p:cNvPicPr>
              <p:nvPr/>
            </p:nvPicPr>
            <p:blipFill rotWithShape="1">
              <a:blip r:embed="rId5">
                <a:extLst>
                  <a:ext uri="{28A0092B-C50C-407E-A947-70E740481C1C}">
                    <a14:useLocalDpi xmlns:a14="http://schemas.microsoft.com/office/drawing/2010/main" val="0"/>
                  </a:ext>
                </a:extLst>
              </a:blip>
              <a:srcRect l="8530" t="26497" b="28734"/>
              <a:stretch/>
            </p:blipFill>
            <p:spPr>
              <a:xfrm>
                <a:off x="2629464" y="1601686"/>
                <a:ext cx="3067932" cy="1126189"/>
              </a:xfrm>
              <a:prstGeom prst="rect">
                <a:avLst/>
              </a:prstGeom>
            </p:spPr>
          </p:pic>
          <p:pic>
            <p:nvPicPr>
              <p:cNvPr id="12" name="Picture 11">
                <a:extLst>
                  <a:ext uri="{FF2B5EF4-FFF2-40B4-BE49-F238E27FC236}">
                    <a16:creationId xmlns:a16="http://schemas.microsoft.com/office/drawing/2014/main" id="{4D01356A-6ABA-4710-9576-21B75CDA89A0}"/>
                  </a:ext>
                </a:extLst>
              </p:cNvPr>
              <p:cNvPicPr>
                <a:picLocks noChangeAspect="1"/>
              </p:cNvPicPr>
              <p:nvPr/>
            </p:nvPicPr>
            <p:blipFill rotWithShape="1">
              <a:blip r:embed="rId6">
                <a:extLst>
                  <a:ext uri="{28A0092B-C50C-407E-A947-70E740481C1C}">
                    <a14:useLocalDpi xmlns:a14="http://schemas.microsoft.com/office/drawing/2010/main" val="0"/>
                  </a:ext>
                </a:extLst>
              </a:blip>
              <a:srcRect l="24522" t="31170" r="30041" b="35479"/>
              <a:stretch/>
            </p:blipFill>
            <p:spPr>
              <a:xfrm>
                <a:off x="4297082" y="174390"/>
                <a:ext cx="1400314" cy="1370454"/>
              </a:xfrm>
              <a:prstGeom prst="rect">
                <a:avLst/>
              </a:prstGeom>
            </p:spPr>
          </p:pic>
          <p:pic>
            <p:nvPicPr>
              <p:cNvPr id="31" name="Picture 30">
                <a:extLst>
                  <a:ext uri="{FF2B5EF4-FFF2-40B4-BE49-F238E27FC236}">
                    <a16:creationId xmlns:a16="http://schemas.microsoft.com/office/drawing/2014/main" id="{AC0D18A7-FB46-459E-BA59-51FCBC38AC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936" y="174708"/>
                <a:ext cx="1496460" cy="1370136"/>
              </a:xfrm>
              <a:prstGeom prst="rect">
                <a:avLst/>
              </a:prstGeom>
            </p:spPr>
          </p:pic>
          <p:sp>
            <p:nvSpPr>
              <p:cNvPr id="33" name="Rectangle 32">
                <a:extLst>
                  <a:ext uri="{FF2B5EF4-FFF2-40B4-BE49-F238E27FC236}">
                    <a16:creationId xmlns:a16="http://schemas.microsoft.com/office/drawing/2014/main" id="{DEDF4D8A-D01E-49A4-8E42-D05AECE3D251}"/>
                  </a:ext>
                </a:extLst>
              </p:cNvPr>
              <p:cNvSpPr/>
              <p:nvPr/>
            </p:nvSpPr>
            <p:spPr>
              <a:xfrm>
                <a:off x="314936" y="174390"/>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8FFDC6-843B-4BBC-BBDE-9397C69F2214}"/>
                  </a:ext>
                </a:extLst>
              </p:cNvPr>
              <p:cNvSpPr/>
              <p:nvPr/>
            </p:nvSpPr>
            <p:spPr>
              <a:xfrm>
                <a:off x="1883280" y="174389"/>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4420242-8920-4F3C-9CDA-35A513A64A48}"/>
                  </a:ext>
                </a:extLst>
              </p:cNvPr>
              <p:cNvSpPr/>
              <p:nvPr/>
            </p:nvSpPr>
            <p:spPr>
              <a:xfrm>
                <a:off x="4297082" y="174389"/>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9E6AA55-14C1-4E5A-B2CB-13E201CB7F96}"/>
                  </a:ext>
                </a:extLst>
              </p:cNvPr>
              <p:cNvSpPr/>
              <p:nvPr/>
            </p:nvSpPr>
            <p:spPr>
              <a:xfrm>
                <a:off x="314935" y="1601686"/>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84E8466-C077-4F6B-9B8C-64F03923BC9B}"/>
                  </a:ext>
                </a:extLst>
              </p:cNvPr>
              <p:cNvSpPr/>
              <p:nvPr/>
            </p:nvSpPr>
            <p:spPr>
              <a:xfrm>
                <a:off x="2629464" y="1601685"/>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650A7C1-BCDB-4E77-9F22-57C7F23CF106}"/>
                  </a:ext>
                </a:extLst>
              </p:cNvPr>
              <p:cNvSpPr/>
              <p:nvPr/>
            </p:nvSpPr>
            <p:spPr>
              <a:xfrm>
                <a:off x="2629463" y="2784717"/>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AA78B56-D416-42C2-A8F6-DE7932852D2A}"/>
                  </a:ext>
                </a:extLst>
              </p:cNvPr>
              <p:cNvSpPr txBox="1"/>
              <p:nvPr/>
            </p:nvSpPr>
            <p:spPr>
              <a:xfrm>
                <a:off x="264315" y="114672"/>
                <a:ext cx="182022" cy="369332"/>
              </a:xfrm>
              <a:prstGeom prst="rect">
                <a:avLst/>
              </a:prstGeom>
              <a:noFill/>
            </p:spPr>
            <p:txBody>
              <a:bodyPr wrap="square" rtlCol="0">
                <a:spAutoFit/>
              </a:bodyPr>
              <a:lstStyle/>
              <a:p>
                <a:r>
                  <a:rPr lang="en-US" dirty="0"/>
                  <a:t>A</a:t>
                </a:r>
              </a:p>
            </p:txBody>
          </p:sp>
          <p:sp>
            <p:nvSpPr>
              <p:cNvPr id="40" name="TextBox 39">
                <a:extLst>
                  <a:ext uri="{FF2B5EF4-FFF2-40B4-BE49-F238E27FC236}">
                    <a16:creationId xmlns:a16="http://schemas.microsoft.com/office/drawing/2014/main" id="{405B37C9-9957-4EF5-BB39-0973416B655F}"/>
                  </a:ext>
                </a:extLst>
              </p:cNvPr>
              <p:cNvSpPr txBox="1"/>
              <p:nvPr/>
            </p:nvSpPr>
            <p:spPr>
              <a:xfrm>
                <a:off x="1841982" y="120495"/>
                <a:ext cx="292075" cy="369332"/>
              </a:xfrm>
              <a:prstGeom prst="rect">
                <a:avLst/>
              </a:prstGeom>
              <a:noFill/>
            </p:spPr>
            <p:txBody>
              <a:bodyPr wrap="square" rtlCol="0">
                <a:spAutoFit/>
              </a:bodyPr>
              <a:lstStyle/>
              <a:p>
                <a:r>
                  <a:rPr lang="en-US" dirty="0"/>
                  <a:t>B</a:t>
                </a:r>
              </a:p>
            </p:txBody>
          </p:sp>
          <p:sp>
            <p:nvSpPr>
              <p:cNvPr id="41" name="TextBox 40">
                <a:extLst>
                  <a:ext uri="{FF2B5EF4-FFF2-40B4-BE49-F238E27FC236}">
                    <a16:creationId xmlns:a16="http://schemas.microsoft.com/office/drawing/2014/main" id="{1E262E80-01E9-4D0D-839D-49402AFB9E46}"/>
                  </a:ext>
                </a:extLst>
              </p:cNvPr>
              <p:cNvSpPr txBox="1"/>
              <p:nvPr/>
            </p:nvSpPr>
            <p:spPr>
              <a:xfrm>
                <a:off x="4250371" y="112091"/>
                <a:ext cx="270379" cy="369332"/>
              </a:xfrm>
              <a:prstGeom prst="rect">
                <a:avLst/>
              </a:prstGeom>
              <a:noFill/>
            </p:spPr>
            <p:txBody>
              <a:bodyPr wrap="square" rtlCol="0">
                <a:spAutoFit/>
              </a:bodyPr>
              <a:lstStyle/>
              <a:p>
                <a:r>
                  <a:rPr lang="en-US" dirty="0"/>
                  <a:t>C</a:t>
                </a:r>
              </a:p>
            </p:txBody>
          </p:sp>
          <p:sp>
            <p:nvSpPr>
              <p:cNvPr id="42" name="TextBox 41">
                <a:extLst>
                  <a:ext uri="{FF2B5EF4-FFF2-40B4-BE49-F238E27FC236}">
                    <a16:creationId xmlns:a16="http://schemas.microsoft.com/office/drawing/2014/main" id="{1832AA1E-6A90-4D48-AB67-52E01FC300EC}"/>
                  </a:ext>
                </a:extLst>
              </p:cNvPr>
              <p:cNvSpPr txBox="1"/>
              <p:nvPr/>
            </p:nvSpPr>
            <p:spPr>
              <a:xfrm>
                <a:off x="277197" y="1547403"/>
                <a:ext cx="270379" cy="369332"/>
              </a:xfrm>
              <a:prstGeom prst="rect">
                <a:avLst/>
              </a:prstGeom>
              <a:noFill/>
            </p:spPr>
            <p:txBody>
              <a:bodyPr wrap="square" rtlCol="0">
                <a:spAutoFit/>
              </a:bodyPr>
              <a:lstStyle/>
              <a:p>
                <a:r>
                  <a:rPr lang="en-US" dirty="0"/>
                  <a:t>F</a:t>
                </a:r>
              </a:p>
            </p:txBody>
          </p:sp>
          <p:sp>
            <p:nvSpPr>
              <p:cNvPr id="43" name="TextBox 42">
                <a:extLst>
                  <a:ext uri="{FF2B5EF4-FFF2-40B4-BE49-F238E27FC236}">
                    <a16:creationId xmlns:a16="http://schemas.microsoft.com/office/drawing/2014/main" id="{AEF842E6-CDA2-4903-85A9-448B177ED555}"/>
                  </a:ext>
                </a:extLst>
              </p:cNvPr>
              <p:cNvSpPr txBox="1"/>
              <p:nvPr/>
            </p:nvSpPr>
            <p:spPr>
              <a:xfrm>
                <a:off x="2573377" y="1544844"/>
                <a:ext cx="275069" cy="369332"/>
              </a:xfrm>
              <a:prstGeom prst="rect">
                <a:avLst/>
              </a:prstGeom>
              <a:noFill/>
            </p:spPr>
            <p:txBody>
              <a:bodyPr wrap="square" rtlCol="0">
                <a:spAutoFit/>
              </a:bodyPr>
              <a:lstStyle/>
              <a:p>
                <a:r>
                  <a:rPr lang="en-US" dirty="0"/>
                  <a:t>G</a:t>
                </a:r>
              </a:p>
            </p:txBody>
          </p:sp>
          <p:sp>
            <p:nvSpPr>
              <p:cNvPr id="44" name="TextBox 43">
                <a:extLst>
                  <a:ext uri="{FF2B5EF4-FFF2-40B4-BE49-F238E27FC236}">
                    <a16:creationId xmlns:a16="http://schemas.microsoft.com/office/drawing/2014/main" id="{0DE68E1A-21FF-4548-9B4A-E8C260E56204}"/>
                  </a:ext>
                </a:extLst>
              </p:cNvPr>
              <p:cNvSpPr txBox="1"/>
              <p:nvPr/>
            </p:nvSpPr>
            <p:spPr>
              <a:xfrm>
                <a:off x="2575721" y="2727875"/>
                <a:ext cx="270379" cy="369332"/>
              </a:xfrm>
              <a:prstGeom prst="rect">
                <a:avLst/>
              </a:prstGeom>
              <a:noFill/>
            </p:spPr>
            <p:txBody>
              <a:bodyPr wrap="square" rtlCol="0">
                <a:spAutoFit/>
              </a:bodyPr>
              <a:lstStyle/>
              <a:p>
                <a:r>
                  <a:rPr lang="en-US" dirty="0"/>
                  <a:t>H</a:t>
                </a:r>
              </a:p>
            </p:txBody>
          </p:sp>
        </p:grpSp>
      </p:grpSp>
    </p:spTree>
    <p:extLst>
      <p:ext uri="{BB962C8B-B14F-4D97-AF65-F5344CB8AC3E}">
        <p14:creationId xmlns:p14="http://schemas.microsoft.com/office/powerpoint/2010/main" val="74079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5E2F-5BFA-4773-94DF-DFC2EA686E89}"/>
              </a:ext>
            </a:extLst>
          </p:cNvPr>
          <p:cNvSpPr>
            <a:spLocks noGrp="1"/>
          </p:cNvSpPr>
          <p:nvPr>
            <p:ph type="title"/>
          </p:nvPr>
        </p:nvSpPr>
        <p:spPr/>
        <p:txBody>
          <a:bodyPr/>
          <a:lstStyle/>
          <a:p>
            <a:endParaRPr lang="en-US"/>
          </a:p>
        </p:txBody>
      </p:sp>
      <p:grpSp>
        <p:nvGrpSpPr>
          <p:cNvPr id="46" name="Group 45">
            <a:extLst>
              <a:ext uri="{FF2B5EF4-FFF2-40B4-BE49-F238E27FC236}">
                <a16:creationId xmlns:a16="http://schemas.microsoft.com/office/drawing/2014/main" id="{79B75CC9-EEE2-476C-9FF4-5F6E7CC78FE9}"/>
              </a:ext>
            </a:extLst>
          </p:cNvPr>
          <p:cNvGrpSpPr/>
          <p:nvPr/>
        </p:nvGrpSpPr>
        <p:grpSpPr>
          <a:xfrm>
            <a:off x="842642" y="2090670"/>
            <a:ext cx="4654700" cy="2610824"/>
            <a:chOff x="3334715" y="2468244"/>
            <a:chExt cx="4654700" cy="2610824"/>
          </a:xfrm>
        </p:grpSpPr>
        <p:sp>
          <p:nvSpPr>
            <p:cNvPr id="4" name="Rectangle 3">
              <a:extLst>
                <a:ext uri="{FF2B5EF4-FFF2-40B4-BE49-F238E27FC236}">
                  <a16:creationId xmlns:a16="http://schemas.microsoft.com/office/drawing/2014/main" id="{E247BF5D-A1F9-472A-B98A-43F7D731E0CA}"/>
                </a:ext>
              </a:extLst>
            </p:cNvPr>
            <p:cNvSpPr/>
            <p:nvPr/>
          </p:nvSpPr>
          <p:spPr>
            <a:xfrm>
              <a:off x="3334715" y="2534005"/>
              <a:ext cx="2780523" cy="25450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B1A673B-0799-400E-AF85-FFFFDBED179E}"/>
                </a:ext>
              </a:extLst>
            </p:cNvPr>
            <p:cNvGrpSpPr/>
            <p:nvPr/>
          </p:nvGrpSpPr>
          <p:grpSpPr>
            <a:xfrm>
              <a:off x="4150744" y="3362898"/>
              <a:ext cx="1119240" cy="875411"/>
              <a:chOff x="4148431" y="3429000"/>
              <a:chExt cx="1119240" cy="875411"/>
            </a:xfrm>
          </p:grpSpPr>
          <p:grpSp>
            <p:nvGrpSpPr>
              <p:cNvPr id="30" name="Group 29">
                <a:extLst>
                  <a:ext uri="{FF2B5EF4-FFF2-40B4-BE49-F238E27FC236}">
                    <a16:creationId xmlns:a16="http://schemas.microsoft.com/office/drawing/2014/main" id="{CE1E93B0-1485-4583-BA68-C2583F6E47EE}"/>
                  </a:ext>
                </a:extLst>
              </p:cNvPr>
              <p:cNvGrpSpPr/>
              <p:nvPr/>
            </p:nvGrpSpPr>
            <p:grpSpPr>
              <a:xfrm>
                <a:off x="4580805" y="3750591"/>
                <a:ext cx="249865" cy="232229"/>
                <a:chOff x="4580805" y="3750591"/>
                <a:chExt cx="249865" cy="232229"/>
              </a:xfrm>
            </p:grpSpPr>
            <p:sp>
              <p:nvSpPr>
                <p:cNvPr id="7" name="Rectangle 6">
                  <a:extLst>
                    <a:ext uri="{FF2B5EF4-FFF2-40B4-BE49-F238E27FC236}">
                      <a16:creationId xmlns:a16="http://schemas.microsoft.com/office/drawing/2014/main" id="{AEFB2416-0D10-40CC-9C07-C69AABF5EB4D}"/>
                    </a:ext>
                  </a:extLst>
                </p:cNvPr>
                <p:cNvSpPr/>
                <p:nvPr/>
              </p:nvSpPr>
              <p:spPr>
                <a:xfrm>
                  <a:off x="4580805" y="3750591"/>
                  <a:ext cx="249865" cy="23222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8D4B90-5563-471F-AA5D-F7ED6E51389E}"/>
                    </a:ext>
                  </a:extLst>
                </p:cNvPr>
                <p:cNvSpPr/>
                <p:nvPr/>
              </p:nvSpPr>
              <p:spPr>
                <a:xfrm>
                  <a:off x="4632585" y="3794935"/>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DB43723-FA45-4815-B3D2-40229E5F9305}"/>
                  </a:ext>
                </a:extLst>
              </p:cNvPr>
              <p:cNvGrpSpPr/>
              <p:nvPr/>
            </p:nvGrpSpPr>
            <p:grpSpPr>
              <a:xfrm>
                <a:off x="4148431" y="3429000"/>
                <a:ext cx="1114611" cy="232229"/>
                <a:chOff x="4100040" y="3447142"/>
                <a:chExt cx="1114611" cy="232229"/>
              </a:xfrm>
            </p:grpSpPr>
            <p:sp>
              <p:nvSpPr>
                <p:cNvPr id="5" name="Rectangle 4">
                  <a:extLst>
                    <a:ext uri="{FF2B5EF4-FFF2-40B4-BE49-F238E27FC236}">
                      <a16:creationId xmlns:a16="http://schemas.microsoft.com/office/drawing/2014/main" id="{A0B2E794-A3D1-4D86-A7B5-3BDB6E33AFBF}"/>
                    </a:ext>
                  </a:extLst>
                </p:cNvPr>
                <p:cNvSpPr/>
                <p:nvPr/>
              </p:nvSpPr>
              <p:spPr>
                <a:xfrm>
                  <a:off x="4100040" y="3447142"/>
                  <a:ext cx="1114611" cy="23222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3DE1C62-0880-40C1-978B-BB7FF15067F4}"/>
                    </a:ext>
                  </a:extLst>
                </p:cNvPr>
                <p:cNvSpPr/>
                <p:nvPr/>
              </p:nvSpPr>
              <p:spPr>
                <a:xfrm>
                  <a:off x="4162647" y="3492795"/>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F51E9E-03EF-4706-8E07-3518855B513C}"/>
                    </a:ext>
                  </a:extLst>
                </p:cNvPr>
                <p:cNvSpPr/>
                <p:nvPr/>
              </p:nvSpPr>
              <p:spPr>
                <a:xfrm>
                  <a:off x="4371558" y="3494952"/>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82B8CBA-ABA4-4D57-99BC-3FAFD5E93E93}"/>
                    </a:ext>
                  </a:extLst>
                </p:cNvPr>
                <p:cNvSpPr/>
                <p:nvPr/>
              </p:nvSpPr>
              <p:spPr>
                <a:xfrm>
                  <a:off x="4580469" y="3492795"/>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DBFA17-C58C-4F9B-BB28-C88CAC02A718}"/>
                    </a:ext>
                  </a:extLst>
                </p:cNvPr>
                <p:cNvSpPr/>
                <p:nvPr/>
              </p:nvSpPr>
              <p:spPr>
                <a:xfrm>
                  <a:off x="4789380" y="3492795"/>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89054C1-39E4-41CA-95E2-692FC8974B57}"/>
                    </a:ext>
                  </a:extLst>
                </p:cNvPr>
                <p:cNvSpPr/>
                <p:nvPr/>
              </p:nvSpPr>
              <p:spPr>
                <a:xfrm>
                  <a:off x="4998291" y="3493872"/>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9346636-3E5D-4D62-9C4A-46B240675051}"/>
                  </a:ext>
                </a:extLst>
              </p:cNvPr>
              <p:cNvGrpSpPr/>
              <p:nvPr/>
            </p:nvGrpSpPr>
            <p:grpSpPr>
              <a:xfrm>
                <a:off x="4153060" y="4072182"/>
                <a:ext cx="1114611" cy="232229"/>
                <a:chOff x="4100040" y="3447142"/>
                <a:chExt cx="1114611" cy="232229"/>
              </a:xfrm>
            </p:grpSpPr>
            <p:sp>
              <p:nvSpPr>
                <p:cNvPr id="16" name="Rectangle 15">
                  <a:extLst>
                    <a:ext uri="{FF2B5EF4-FFF2-40B4-BE49-F238E27FC236}">
                      <a16:creationId xmlns:a16="http://schemas.microsoft.com/office/drawing/2014/main" id="{98E67FA4-639D-4EFC-B37B-71D19C53E67E}"/>
                    </a:ext>
                  </a:extLst>
                </p:cNvPr>
                <p:cNvSpPr/>
                <p:nvPr/>
              </p:nvSpPr>
              <p:spPr>
                <a:xfrm>
                  <a:off x="4100040" y="3447142"/>
                  <a:ext cx="1114611" cy="23222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F244DBB-BC59-4DDD-8163-517C2209D6D1}"/>
                    </a:ext>
                  </a:extLst>
                </p:cNvPr>
                <p:cNvSpPr/>
                <p:nvPr/>
              </p:nvSpPr>
              <p:spPr>
                <a:xfrm>
                  <a:off x="4162647" y="3492795"/>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BDA9B6-C6F6-45FE-9949-A426F08D238B}"/>
                    </a:ext>
                  </a:extLst>
                </p:cNvPr>
                <p:cNvSpPr/>
                <p:nvPr/>
              </p:nvSpPr>
              <p:spPr>
                <a:xfrm>
                  <a:off x="4371558" y="3494952"/>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3585788-FDF7-4ADA-B0E2-9A7034634F94}"/>
                    </a:ext>
                  </a:extLst>
                </p:cNvPr>
                <p:cNvSpPr/>
                <p:nvPr/>
              </p:nvSpPr>
              <p:spPr>
                <a:xfrm>
                  <a:off x="4580469" y="3492795"/>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9BC5A4F-B3A9-400B-9E50-4900F49E87F9}"/>
                    </a:ext>
                  </a:extLst>
                </p:cNvPr>
                <p:cNvSpPr/>
                <p:nvPr/>
              </p:nvSpPr>
              <p:spPr>
                <a:xfrm>
                  <a:off x="4789380" y="3492795"/>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11D4BF-E4E0-4691-AD51-93B7F22C385B}"/>
                    </a:ext>
                  </a:extLst>
                </p:cNvPr>
                <p:cNvSpPr/>
                <p:nvPr/>
              </p:nvSpPr>
              <p:spPr>
                <a:xfrm>
                  <a:off x="4998291" y="3493872"/>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 name="TextBox 31">
              <a:extLst>
                <a:ext uri="{FF2B5EF4-FFF2-40B4-BE49-F238E27FC236}">
                  <a16:creationId xmlns:a16="http://schemas.microsoft.com/office/drawing/2014/main" id="{6EB70B07-4EE3-44CB-BB29-909BFE002468}"/>
                </a:ext>
              </a:extLst>
            </p:cNvPr>
            <p:cNvSpPr txBox="1"/>
            <p:nvPr/>
          </p:nvSpPr>
          <p:spPr>
            <a:xfrm>
              <a:off x="3920530" y="3083492"/>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SCL</a:t>
              </a:r>
            </a:p>
          </p:txBody>
        </p:sp>
        <p:sp>
          <p:nvSpPr>
            <p:cNvPr id="33" name="TextBox 32">
              <a:extLst>
                <a:ext uri="{FF2B5EF4-FFF2-40B4-BE49-F238E27FC236}">
                  <a16:creationId xmlns:a16="http://schemas.microsoft.com/office/drawing/2014/main" id="{3F400D9A-C2CF-4448-9E74-250EE3A26307}"/>
                </a:ext>
              </a:extLst>
            </p:cNvPr>
            <p:cNvSpPr txBox="1"/>
            <p:nvPr/>
          </p:nvSpPr>
          <p:spPr>
            <a:xfrm>
              <a:off x="4386076" y="3083493"/>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GND</a:t>
              </a:r>
            </a:p>
          </p:txBody>
        </p:sp>
        <p:sp>
          <p:nvSpPr>
            <p:cNvPr id="34" name="TextBox 33">
              <a:extLst>
                <a:ext uri="{FF2B5EF4-FFF2-40B4-BE49-F238E27FC236}">
                  <a16:creationId xmlns:a16="http://schemas.microsoft.com/office/drawing/2014/main" id="{0FED4E94-1A51-4B3E-8DDA-26D0C540F178}"/>
                </a:ext>
              </a:extLst>
            </p:cNvPr>
            <p:cNvSpPr txBox="1"/>
            <p:nvPr/>
          </p:nvSpPr>
          <p:spPr>
            <a:xfrm>
              <a:off x="4871281" y="3092672"/>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PWR</a:t>
              </a:r>
            </a:p>
          </p:txBody>
        </p:sp>
        <p:sp>
          <p:nvSpPr>
            <p:cNvPr id="35" name="TextBox 34">
              <a:extLst>
                <a:ext uri="{FF2B5EF4-FFF2-40B4-BE49-F238E27FC236}">
                  <a16:creationId xmlns:a16="http://schemas.microsoft.com/office/drawing/2014/main" id="{DD3045D3-2F6A-4B96-9CF5-E85D9F75D980}"/>
                </a:ext>
              </a:extLst>
            </p:cNvPr>
            <p:cNvSpPr txBox="1"/>
            <p:nvPr/>
          </p:nvSpPr>
          <p:spPr>
            <a:xfrm>
              <a:off x="4724977" y="3640780"/>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SDA</a:t>
              </a:r>
            </a:p>
          </p:txBody>
        </p:sp>
        <p:grpSp>
          <p:nvGrpSpPr>
            <p:cNvPr id="45" name="Group 44">
              <a:extLst>
                <a:ext uri="{FF2B5EF4-FFF2-40B4-BE49-F238E27FC236}">
                  <a16:creationId xmlns:a16="http://schemas.microsoft.com/office/drawing/2014/main" id="{81AC04EF-54FC-475C-8002-B4414F3F1658}"/>
                </a:ext>
              </a:extLst>
            </p:cNvPr>
            <p:cNvGrpSpPr/>
            <p:nvPr/>
          </p:nvGrpSpPr>
          <p:grpSpPr>
            <a:xfrm>
              <a:off x="6096000" y="2468244"/>
              <a:ext cx="1893415" cy="1084501"/>
              <a:chOff x="6096000" y="2468244"/>
              <a:chExt cx="1893415" cy="1084501"/>
            </a:xfrm>
          </p:grpSpPr>
          <p:sp>
            <p:nvSpPr>
              <p:cNvPr id="40" name="Oval 39">
                <a:extLst>
                  <a:ext uri="{FF2B5EF4-FFF2-40B4-BE49-F238E27FC236}">
                    <a16:creationId xmlns:a16="http://schemas.microsoft.com/office/drawing/2014/main" id="{B3CE2F4A-702E-43D6-A279-CEF9AD439092}"/>
                  </a:ext>
                </a:extLst>
              </p:cNvPr>
              <p:cNvSpPr/>
              <p:nvPr/>
            </p:nvSpPr>
            <p:spPr>
              <a:xfrm>
                <a:off x="6183670" y="2824430"/>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275D5E-5E82-42C6-A205-9971690A7F7A}"/>
                  </a:ext>
                </a:extLst>
              </p:cNvPr>
              <p:cNvSpPr/>
              <p:nvPr/>
            </p:nvSpPr>
            <p:spPr>
              <a:xfrm>
                <a:off x="6183670" y="3079578"/>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860CB2F-8FBE-4463-8753-8874C27789AD}"/>
                  </a:ext>
                </a:extLst>
              </p:cNvPr>
              <p:cNvSpPr txBox="1"/>
              <p:nvPr/>
            </p:nvSpPr>
            <p:spPr>
              <a:xfrm>
                <a:off x="6096000" y="2468244"/>
                <a:ext cx="10971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Key</a:t>
                </a:r>
              </a:p>
            </p:txBody>
          </p:sp>
          <p:sp>
            <p:nvSpPr>
              <p:cNvPr id="43" name="TextBox 42">
                <a:extLst>
                  <a:ext uri="{FF2B5EF4-FFF2-40B4-BE49-F238E27FC236}">
                    <a16:creationId xmlns:a16="http://schemas.microsoft.com/office/drawing/2014/main" id="{2A11994B-C39A-4460-A97A-F873E4E7FEBE}"/>
                  </a:ext>
                </a:extLst>
              </p:cNvPr>
              <p:cNvSpPr txBox="1"/>
              <p:nvPr/>
            </p:nvSpPr>
            <p:spPr>
              <a:xfrm>
                <a:off x="6296346" y="2742311"/>
                <a:ext cx="169306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No connection</a:t>
                </a:r>
              </a:p>
            </p:txBody>
          </p:sp>
          <p:sp>
            <p:nvSpPr>
              <p:cNvPr id="44" name="TextBox 43">
                <a:extLst>
                  <a:ext uri="{FF2B5EF4-FFF2-40B4-BE49-F238E27FC236}">
                    <a16:creationId xmlns:a16="http://schemas.microsoft.com/office/drawing/2014/main" id="{FFBE7960-5D00-4E05-8DF0-FED08FA82F7A}"/>
                  </a:ext>
                </a:extLst>
              </p:cNvPr>
              <p:cNvSpPr txBox="1"/>
              <p:nvPr/>
            </p:nvSpPr>
            <p:spPr>
              <a:xfrm>
                <a:off x="6296346" y="2967970"/>
                <a:ext cx="1435111"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Soldered connection</a:t>
                </a:r>
              </a:p>
            </p:txBody>
          </p:sp>
        </p:grpSp>
      </p:grpSp>
      <p:grpSp>
        <p:nvGrpSpPr>
          <p:cNvPr id="3" name="Group 2">
            <a:extLst>
              <a:ext uri="{FF2B5EF4-FFF2-40B4-BE49-F238E27FC236}">
                <a16:creationId xmlns:a16="http://schemas.microsoft.com/office/drawing/2014/main" id="{273EF244-5AE1-48EE-AA17-40BA4B229F8B}"/>
              </a:ext>
            </a:extLst>
          </p:cNvPr>
          <p:cNvGrpSpPr/>
          <p:nvPr/>
        </p:nvGrpSpPr>
        <p:grpSpPr>
          <a:xfrm>
            <a:off x="6050823" y="2090670"/>
            <a:ext cx="2780523" cy="2545063"/>
            <a:chOff x="6050823" y="2090670"/>
            <a:chExt cx="2780523" cy="2545063"/>
          </a:xfrm>
        </p:grpSpPr>
        <p:sp>
          <p:nvSpPr>
            <p:cNvPr id="36" name="Rectangle 35">
              <a:extLst>
                <a:ext uri="{FF2B5EF4-FFF2-40B4-BE49-F238E27FC236}">
                  <a16:creationId xmlns:a16="http://schemas.microsoft.com/office/drawing/2014/main" id="{DD1B5C6F-81F0-44BE-A360-4CFC9D08BCC7}"/>
                </a:ext>
              </a:extLst>
            </p:cNvPr>
            <p:cNvSpPr/>
            <p:nvPr/>
          </p:nvSpPr>
          <p:spPr>
            <a:xfrm>
              <a:off x="6050823" y="2090670"/>
              <a:ext cx="2780523" cy="25450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0DFC796-EBDB-47EF-8E04-A4074108CEB0}"/>
                </a:ext>
              </a:extLst>
            </p:cNvPr>
            <p:cNvSpPr/>
            <p:nvPr/>
          </p:nvSpPr>
          <p:spPr>
            <a:xfrm>
              <a:off x="7351006" y="3285423"/>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37F222A-9895-44C9-BBE0-C9121BCFE72A}"/>
                </a:ext>
              </a:extLst>
            </p:cNvPr>
            <p:cNvSpPr/>
            <p:nvPr/>
          </p:nvSpPr>
          <p:spPr>
            <a:xfrm>
              <a:off x="6929459" y="2965141"/>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B12FAF8-6B3C-4132-8209-906684CABCE3}"/>
                </a:ext>
              </a:extLst>
            </p:cNvPr>
            <p:cNvSpPr/>
            <p:nvPr/>
          </p:nvSpPr>
          <p:spPr>
            <a:xfrm>
              <a:off x="7347281" y="2965141"/>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1964EBF-0915-4D06-A7D8-0D0FC503BE1E}"/>
                </a:ext>
              </a:extLst>
            </p:cNvPr>
            <p:cNvSpPr/>
            <p:nvPr/>
          </p:nvSpPr>
          <p:spPr>
            <a:xfrm>
              <a:off x="7765103" y="2966218"/>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8022B56-AF3F-43E3-9EC0-AF1885F99228}"/>
                </a:ext>
              </a:extLst>
            </p:cNvPr>
            <p:cNvSpPr/>
            <p:nvPr/>
          </p:nvSpPr>
          <p:spPr>
            <a:xfrm>
              <a:off x="6934088" y="3608323"/>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05EA68F-45EF-46AB-B610-4512D210898A}"/>
                </a:ext>
              </a:extLst>
            </p:cNvPr>
            <p:cNvSpPr txBox="1"/>
            <p:nvPr/>
          </p:nvSpPr>
          <p:spPr>
            <a:xfrm>
              <a:off x="7402755" y="3191973"/>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SDA</a:t>
              </a:r>
            </a:p>
          </p:txBody>
        </p:sp>
        <p:sp>
          <p:nvSpPr>
            <p:cNvPr id="50" name="Oval 49">
              <a:extLst>
                <a:ext uri="{FF2B5EF4-FFF2-40B4-BE49-F238E27FC236}">
                  <a16:creationId xmlns:a16="http://schemas.microsoft.com/office/drawing/2014/main" id="{286FA343-5171-4085-8F53-80C11F917D10}"/>
                </a:ext>
              </a:extLst>
            </p:cNvPr>
            <p:cNvSpPr/>
            <p:nvPr/>
          </p:nvSpPr>
          <p:spPr>
            <a:xfrm>
              <a:off x="7357926" y="3609042"/>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3E96386-E317-482C-B5A5-F7820AC8234E}"/>
                </a:ext>
              </a:extLst>
            </p:cNvPr>
            <p:cNvSpPr/>
            <p:nvPr/>
          </p:nvSpPr>
          <p:spPr>
            <a:xfrm>
              <a:off x="7775748" y="3610119"/>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F38F7D1-7F43-46E6-835F-6E504898B139}"/>
                </a:ext>
              </a:extLst>
            </p:cNvPr>
            <p:cNvSpPr txBox="1"/>
            <p:nvPr/>
          </p:nvSpPr>
          <p:spPr>
            <a:xfrm>
              <a:off x="6601921" y="2674892"/>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SCL</a:t>
              </a:r>
            </a:p>
          </p:txBody>
        </p:sp>
        <p:sp>
          <p:nvSpPr>
            <p:cNvPr id="55" name="TextBox 54">
              <a:extLst>
                <a:ext uri="{FF2B5EF4-FFF2-40B4-BE49-F238E27FC236}">
                  <a16:creationId xmlns:a16="http://schemas.microsoft.com/office/drawing/2014/main" id="{0B29DE2A-38A6-4946-894C-52C6488E6E95}"/>
                </a:ext>
              </a:extLst>
            </p:cNvPr>
            <p:cNvSpPr txBox="1"/>
            <p:nvPr/>
          </p:nvSpPr>
          <p:spPr>
            <a:xfrm>
              <a:off x="7102184" y="2674893"/>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GND</a:t>
              </a:r>
            </a:p>
          </p:txBody>
        </p:sp>
        <p:sp>
          <p:nvSpPr>
            <p:cNvPr id="56" name="TextBox 55">
              <a:extLst>
                <a:ext uri="{FF2B5EF4-FFF2-40B4-BE49-F238E27FC236}">
                  <a16:creationId xmlns:a16="http://schemas.microsoft.com/office/drawing/2014/main" id="{14833E73-C4D7-447F-9817-C6DE614190E3}"/>
                </a:ext>
              </a:extLst>
            </p:cNvPr>
            <p:cNvSpPr txBox="1"/>
            <p:nvPr/>
          </p:nvSpPr>
          <p:spPr>
            <a:xfrm>
              <a:off x="7667042" y="2681308"/>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PWR</a:t>
              </a:r>
            </a:p>
          </p:txBody>
        </p:sp>
        <p:sp>
          <p:nvSpPr>
            <p:cNvPr id="57" name="TextBox 56">
              <a:extLst>
                <a:ext uri="{FF2B5EF4-FFF2-40B4-BE49-F238E27FC236}">
                  <a16:creationId xmlns:a16="http://schemas.microsoft.com/office/drawing/2014/main" id="{E8EB8526-AA62-4ED8-8BEF-C6F9342D815A}"/>
                </a:ext>
              </a:extLst>
            </p:cNvPr>
            <p:cNvSpPr txBox="1"/>
            <p:nvPr/>
          </p:nvSpPr>
          <p:spPr>
            <a:xfrm>
              <a:off x="6537825" y="3711805"/>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ADR2</a:t>
              </a:r>
            </a:p>
          </p:txBody>
        </p:sp>
        <p:sp>
          <p:nvSpPr>
            <p:cNvPr id="58" name="TextBox 57">
              <a:extLst>
                <a:ext uri="{FF2B5EF4-FFF2-40B4-BE49-F238E27FC236}">
                  <a16:creationId xmlns:a16="http://schemas.microsoft.com/office/drawing/2014/main" id="{7E53807A-3618-44F7-A80E-4928DFFE1341}"/>
                </a:ext>
              </a:extLst>
            </p:cNvPr>
            <p:cNvSpPr txBox="1"/>
            <p:nvPr/>
          </p:nvSpPr>
          <p:spPr>
            <a:xfrm>
              <a:off x="7110971" y="3704308"/>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ADR1</a:t>
              </a:r>
            </a:p>
          </p:txBody>
        </p:sp>
        <p:sp>
          <p:nvSpPr>
            <p:cNvPr id="59" name="TextBox 58">
              <a:extLst>
                <a:ext uri="{FF2B5EF4-FFF2-40B4-BE49-F238E27FC236}">
                  <a16:creationId xmlns:a16="http://schemas.microsoft.com/office/drawing/2014/main" id="{8EB68359-D562-4BB1-83E1-72D11EFB88E7}"/>
                </a:ext>
              </a:extLst>
            </p:cNvPr>
            <p:cNvSpPr txBox="1"/>
            <p:nvPr/>
          </p:nvSpPr>
          <p:spPr>
            <a:xfrm>
              <a:off x="7684585" y="3695036"/>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ADR0</a:t>
              </a:r>
            </a:p>
          </p:txBody>
        </p:sp>
      </p:grpSp>
    </p:spTree>
    <p:extLst>
      <p:ext uri="{BB962C8B-B14F-4D97-AF65-F5344CB8AC3E}">
        <p14:creationId xmlns:p14="http://schemas.microsoft.com/office/powerpoint/2010/main" val="4254121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A3EC5C-0B06-430A-83C7-2F58C1B65564}"/>
              </a:ext>
            </a:extLst>
          </p:cNvPr>
          <p:cNvPicPr>
            <a:picLocks noChangeAspect="1"/>
          </p:cNvPicPr>
          <p:nvPr/>
        </p:nvPicPr>
        <p:blipFill>
          <a:blip r:embed="rId2"/>
          <a:stretch>
            <a:fillRect/>
          </a:stretch>
        </p:blipFill>
        <p:spPr>
          <a:xfrm>
            <a:off x="8754388" y="1233983"/>
            <a:ext cx="2454349" cy="1603003"/>
          </a:xfrm>
          <a:prstGeom prst="rect">
            <a:avLst/>
          </a:prstGeom>
        </p:spPr>
      </p:pic>
      <p:grpSp>
        <p:nvGrpSpPr>
          <p:cNvPr id="23" name="Group 22">
            <a:extLst>
              <a:ext uri="{FF2B5EF4-FFF2-40B4-BE49-F238E27FC236}">
                <a16:creationId xmlns:a16="http://schemas.microsoft.com/office/drawing/2014/main" id="{9BC7A985-1496-4F3A-BB9B-98F273E27E96}"/>
              </a:ext>
            </a:extLst>
          </p:cNvPr>
          <p:cNvGrpSpPr/>
          <p:nvPr/>
        </p:nvGrpSpPr>
        <p:grpSpPr>
          <a:xfrm>
            <a:off x="1720194" y="1141828"/>
            <a:ext cx="4526942" cy="3260034"/>
            <a:chOff x="1834101" y="1897202"/>
            <a:chExt cx="4526942" cy="3260034"/>
          </a:xfrm>
        </p:grpSpPr>
        <p:pic>
          <p:nvPicPr>
            <p:cNvPr id="6" name="Picture 5">
              <a:extLst>
                <a:ext uri="{FF2B5EF4-FFF2-40B4-BE49-F238E27FC236}">
                  <a16:creationId xmlns:a16="http://schemas.microsoft.com/office/drawing/2014/main" id="{BC3B05E9-CE22-463B-914A-614C00C58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101" y="2035485"/>
              <a:ext cx="4526942" cy="2959923"/>
            </a:xfrm>
            <a:prstGeom prst="rect">
              <a:avLst/>
            </a:prstGeom>
          </p:spPr>
        </p:pic>
        <p:cxnSp>
          <p:nvCxnSpPr>
            <p:cNvPr id="8" name="Straight Connector 7">
              <a:extLst>
                <a:ext uri="{FF2B5EF4-FFF2-40B4-BE49-F238E27FC236}">
                  <a16:creationId xmlns:a16="http://schemas.microsoft.com/office/drawing/2014/main" id="{91BE0D07-9D07-4889-ADFF-668EABA948FA}"/>
                </a:ext>
              </a:extLst>
            </p:cNvPr>
            <p:cNvCxnSpPr>
              <a:cxnSpLocks/>
            </p:cNvCxnSpPr>
            <p:nvPr/>
          </p:nvCxnSpPr>
          <p:spPr>
            <a:xfrm flipH="1">
              <a:off x="2401294" y="1897202"/>
              <a:ext cx="151075" cy="3260034"/>
            </a:xfrm>
            <a:prstGeom prst="line">
              <a:avLst/>
            </a:prstGeom>
            <a:ln w="5715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F789C9-920E-48B9-990B-211953B77A17}"/>
                </a:ext>
              </a:extLst>
            </p:cNvPr>
            <p:cNvCxnSpPr>
              <a:cxnSpLocks/>
            </p:cNvCxnSpPr>
            <p:nvPr/>
          </p:nvCxnSpPr>
          <p:spPr>
            <a:xfrm flipH="1">
              <a:off x="5605671" y="1962342"/>
              <a:ext cx="95415" cy="3194894"/>
            </a:xfrm>
            <a:prstGeom prst="line">
              <a:avLst/>
            </a:prstGeom>
            <a:ln w="5715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1B8518-7A6C-40FF-8563-D2ECA216F1C5}"/>
                </a:ext>
              </a:extLst>
            </p:cNvPr>
            <p:cNvCxnSpPr>
              <a:cxnSpLocks/>
            </p:cNvCxnSpPr>
            <p:nvPr/>
          </p:nvCxnSpPr>
          <p:spPr>
            <a:xfrm>
              <a:off x="2476830" y="4844674"/>
              <a:ext cx="3073179" cy="0"/>
            </a:xfrm>
            <a:prstGeom prst="straightConnector1">
              <a:avLst/>
            </a:prstGeom>
            <a:ln w="19050">
              <a:solidFill>
                <a:srgbClr val="FDFDF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0ED202-5275-4A61-95E8-99260DB127F1}"/>
                </a:ext>
              </a:extLst>
            </p:cNvPr>
            <p:cNvSpPr txBox="1"/>
            <p:nvPr/>
          </p:nvSpPr>
          <p:spPr>
            <a:xfrm>
              <a:off x="3440744" y="4306627"/>
              <a:ext cx="1145352" cy="461665"/>
            </a:xfrm>
            <a:prstGeom prst="rect">
              <a:avLst/>
            </a:prstGeom>
            <a:solidFill>
              <a:schemeClr val="bg1"/>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1.83 in.</a:t>
              </a:r>
            </a:p>
          </p:txBody>
        </p:sp>
      </p:grpSp>
    </p:spTree>
    <p:extLst>
      <p:ext uri="{BB962C8B-B14F-4D97-AF65-F5344CB8AC3E}">
        <p14:creationId xmlns:p14="http://schemas.microsoft.com/office/powerpoint/2010/main" val="255191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1577</TotalTime>
  <Words>612</Words>
  <Application>Microsoft Office PowerPoint</Application>
  <PresentationFormat>Widescreen</PresentationFormat>
  <Paragraphs>49</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Yin</dc:creator>
  <cp:lastModifiedBy>Jessica Yin</cp:lastModifiedBy>
  <cp:revision>35</cp:revision>
  <dcterms:created xsi:type="dcterms:W3CDTF">2018-12-24T23:43:07Z</dcterms:created>
  <dcterms:modified xsi:type="dcterms:W3CDTF">2018-12-27T16:42:43Z</dcterms:modified>
</cp:coreProperties>
</file>